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sldIdLst>
    <p:sldId id="256" r:id="rId2"/>
    <p:sldId id="257" r:id="rId3"/>
    <p:sldId id="266" r:id="rId4"/>
    <p:sldId id="268" r:id="rId5"/>
    <p:sldId id="279" r:id="rId6"/>
    <p:sldId id="269" r:id="rId7"/>
    <p:sldId id="273" r:id="rId8"/>
    <p:sldId id="276" r:id="rId9"/>
    <p:sldId id="260" r:id="rId10"/>
    <p:sldId id="258" r:id="rId11"/>
    <p:sldId id="278" r:id="rId12"/>
    <p:sldId id="265" r:id="rId13"/>
    <p:sldId id="280" r:id="rId14"/>
    <p:sldId id="281" r:id="rId15"/>
    <p:sldId id="282" r:id="rId16"/>
    <p:sldId id="283" r:id="rId17"/>
    <p:sldId id="284" r:id="rId18"/>
    <p:sldId id="286" r:id="rId19"/>
    <p:sldId id="28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12450-81ED-4622-A825-63C96D87B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2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14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0022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79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094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330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8DAA1-08BB-413D-AB3A-EE28EB8404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205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7884F-8213-472E-BE85-9CEF35F6E8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8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9B315-845B-4BFD-99E5-0354D4DC20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64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E57FA8-359C-404A-A0FD-77BBC23014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0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99704-457C-42AA-AB6E-4A55663B8B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7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1F767-EE62-4D58-BF75-FAE0DD7227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0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BF295-2FCA-4D18-A92E-9BCC28732F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6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C0B39-A3A0-4ACD-9CD7-BC0D2E6B04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2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5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9DD70AB-25FE-4044-B778-E0B3F8B64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37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d/1d5VJH7Jh-KAjyIm1DV6395aDYaUhUFNG/p/1th23xiTO6kBQbXZsEhQ-VDoZrHBtf1Il/edit" TargetMode="External"/><Relationship Id="rId2" Type="http://schemas.openxmlformats.org/officeDocument/2006/relationships/hyperlink" Target="https://znanio.ru/person/z7137828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872" y="620713"/>
            <a:ext cx="7848600" cy="43924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/>
              <a:t>Обобщение опыта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учителя истории и обществознания</a:t>
            </a:r>
            <a:br>
              <a:rPr lang="ru-RU" sz="3600" dirty="0" smtClean="0"/>
            </a:br>
            <a:r>
              <a:rPr lang="ru-RU" sz="3600" dirty="0" smtClean="0"/>
              <a:t>первой квалификационной категории</a:t>
            </a:r>
            <a:br>
              <a:rPr lang="ru-RU" sz="3600" dirty="0" smtClean="0"/>
            </a:br>
            <a:r>
              <a:rPr lang="ru-RU" sz="3600" dirty="0" smtClean="0"/>
              <a:t>МОАУ «Покровская СОШ» </a:t>
            </a:r>
            <a:r>
              <a:rPr lang="ru-RU" sz="3600" dirty="0" err="1" smtClean="0"/>
              <a:t>Новосергиевского</a:t>
            </a:r>
            <a:r>
              <a:rPr lang="ru-RU" sz="3600" dirty="0" smtClean="0"/>
              <a:t> района</a:t>
            </a:r>
            <a:br>
              <a:rPr lang="ru-RU" sz="3600" dirty="0" smtClean="0"/>
            </a:br>
            <a:r>
              <a:rPr lang="ru-RU" sz="3600" dirty="0" err="1" smtClean="0"/>
              <a:t>Болгаровой</a:t>
            </a:r>
            <a:r>
              <a:rPr lang="ru-RU" sz="3600" dirty="0" smtClean="0"/>
              <a:t> </a:t>
            </a:r>
            <a:r>
              <a:rPr lang="ru-RU" sz="3600" dirty="0" err="1" smtClean="0"/>
              <a:t>Раили</a:t>
            </a:r>
            <a:r>
              <a:rPr lang="ru-RU" sz="3600" dirty="0" smtClean="0"/>
              <a:t> </a:t>
            </a:r>
            <a:r>
              <a:rPr lang="ru-RU" sz="3600" dirty="0" err="1" smtClean="0"/>
              <a:t>Раисовны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>
          <a:xfrm>
            <a:off x="179512" y="260648"/>
            <a:ext cx="8786812" cy="62865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моей педагогической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развитие познавательной деятельности учащихся посредством формирования функциональной грамотности на уроке и во внеурочное время  через: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¤ формирование умений навыков работы с различными источниками исторической информации;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¤ формирование умений и навыков, связанных с культурой устной и письменной речи;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¤ формирование специальных и исследовательских умений и навыков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598" y="476672"/>
            <a:ext cx="8066857" cy="55646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является базовой основой функциональной грамотности 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—ОСНОВА УСПЕШНОЙ УЧЕБНОЙ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технологии изменили характер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и передачи информации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потребность в необходимости быстро адаптируются в изменяющемся контексте,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и обучаться,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информации(возросларольинтернет-источников,поэтомунужноуметьраспознаватьдостоверныесайтыионлайндокументы).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читательская грамотность важна при подготовке к ГИА. Многие задания ОГЭ по истории проверяют у учащихся читательскую грамотность.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FFFF66"/>
                </a:solidFill>
              </a:rPr>
              <a:t>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332656"/>
            <a:ext cx="8640960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ru-RU" dirty="0"/>
              <a:t>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 формирования читательской грамотности на уроках истории и обществознания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уроках истории и обществознания обучающиеся работают с различными типами текста – сплошными (например, исторические источники: извлечения из летописей, хроник, законодательных актов, завещаний и т.д.)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несплошными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(графики, диаграммы, таблицы и т.д.). для развития читательской грамотности у детей рекомендую применение следующих приемов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«Найти ошибку» - дается на изучение отрывок текста с фактическими ошибками, необходимо выявить все ошибки</a:t>
            </a: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Пересказ – дается для прочтения отрывок текста с последующим пересказом</a:t>
            </a: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«Кто больше» - после прочтения текста дается задание ученикам по очереди назвать, например все имена собственные, встречающиеся в тексте, или все географические названия, или даты</a:t>
            </a:r>
          </a:p>
          <a:p>
            <a:pPr>
              <a:defRPr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Написание эссе по проблемному вопросу истории</a:t>
            </a: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Составление 2-х типов вопросов к тексту (1 тип – «кто», «где», «когда»; 2 тип – «почему», «с какой целью» «каковы причины», «каковы предпосылки», «повод», «последствия» класс делится на 2 группы и по очереди составляют вопросы и отвечают на них)</a:t>
            </a:r>
          </a:p>
          <a:p>
            <a:pPr>
              <a:defRPr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Развернутый «Найти ошибку» (составить план, содержащий не менее 3 пунктов с подпунктами)</a:t>
            </a: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«Сравнительная таблица»- составить таблицу, содержащую общее и особенное двух событий или документов (например, формирование абсолютизма в Европе и Русском государстве или сравнение программных документов «южного» и «северного общества декабристов»)</a:t>
            </a:r>
          </a:p>
          <a:p>
            <a:pPr>
              <a:defRPr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	«Плюс и минус»- привести положительные и отрицательные стороны одного события (например, реформы Ивана IV, или заключение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Тильзитского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мира )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209932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изображение и ответьте на вопрос.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художника, юбилею которого посвящена данная монета.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И. Е. Репин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В. М.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Васнецов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В. В. Верещагин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В. И. Суриков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2699397"/>
            <a:ext cx="3630462" cy="365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88640"/>
            <a:ext cx="8138865" cy="58527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текст, который содержит две фактические ошибки.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правления Николая I Россия вела активную внешнюю политику.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участие в войне с Турцией, которая закончилась в 1829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подписанием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Тильзитского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мира. Через несколько лет для окончательного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 Россия вступит в Крымскую войну. По обращению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австрийских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Россия отправить военные силы подавлять Чешскую революцию. После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Россией закрепится нелестное прозвище «Жандарм Европы».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фактические ошибки и исправьте их. Ответ оформите следующим образом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(обязательно заполните обе колонки таблицы).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текста, 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Исправленное положение текста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Запишите слово, пропущенное в схеме.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5" y="1700808"/>
            <a:ext cx="898528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31168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отрывок из сочинения историка и укажите цифру, обозначающую на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схеме объект, название которого пропущено в данном отрывке два раза.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«_________________ — одна из немногих рек, изменившая свое название 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 восстания Емельяна Пугачева эта река называлась Яиком. Чтобы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стереть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всякую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о произошедшем, императрица Екатерина II повелела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переименовать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реку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которой начался кровопролитный мятеж. Так Яик превратился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______________.»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1920" y="1916831"/>
            <a:ext cx="3960440" cy="508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9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4345"/>
            <a:ext cx="828092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Безработица, в общем, имеет негативные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политические, экономические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социальные и психологические последствия.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социальным последствиям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безработицы можно отнести: усиление социальной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напряжённости; усиление социальной дифференциации; падение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активизации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ослабление мотивации к труду; отток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квалифицированных работников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границу. К экономическим: сокращение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поступлений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падение жизненного уровня, потеря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безработных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политическим: акции протеста, митинги,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погромы. 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психологическим: психологический стресс, личная трагедия для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 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выделить и положительные последствия безработицы,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как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трудовой мотивации работающих, формирование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мобильного «резерва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рабочей силы. Но всё же негативных последствий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 значительно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 чем положительных, и они представляют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угрозу национальной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страны. Безработица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представляя серьёзную проблему и выступая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показателем.</a:t>
            </a:r>
          </a:p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Составьте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текста. Для этого выделите основные смысловые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фрагменты текста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озаглавьте каждый из них.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 Что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отнести к социальным последствиям безработицы? (не менее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3-хпозиций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Что, по мнению авторов, относится к экономическим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последствиям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безработицы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(не менее 3-х позиций) Что можно отнести к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психологическим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безработицы? (не менее 2-х позиций)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 Какие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социальной поддержки в связи с безработицей, по мнению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авторов, оказывает государство? Приведите два примера реализации этих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30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708920"/>
            <a:ext cx="8066857" cy="388843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приведённом спис­ке выводы, ко­то­рые можно сде­лать на ос­но­ве диаграммы, и за­пи­ши­те цифры, под ко­то­ры­ми они указаны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Доля тех, кто до­ве­ря­ет пра­во­охра­ни­тель­ным органам, по­то­му что они за­щи­ща­ют права и за­кон­ные ин­те­ре­сы граждан, в стра­не Z больше, чем в стра­не Y.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Доля тех, кто до­ве­ря­ет пра­во­охра­ни­тель­ным органам, так как там ра­бо­та­ют на­сто­я­щие профессионалы, в стра­не Z ниже, чем в стра­не Y.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 стра­не Z более по­ло­ви­ны опро­шен­ных до­ве­ря­ют пра­во­охра­ни­тель­ным органам, так как уве­ре­ны в их профессионализме.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 стра­не Y оди­на­ко­вые доли опро­шен­ных от­но­сят­ся к пра­во­охра­ни­тель­ным ор­га­нам с опа­се­ни­ем и не до­ве­ря­ют им.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 стра­не Z боль­шая часть опрошенных, по срав­не­нию со стра­ной Y, ис­пы­та­ли труд­но­сти при от­ве­те на по­став­лен­ный вопрос.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163916"/>
            <a:ext cx="5641777" cy="251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8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764704"/>
            <a:ext cx="7634809" cy="5276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важно обучение смысловому чтению через формирование отдельных групп умений работать с текстом: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понимание текста;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в тексте;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глубокое и детальное понимание содержания и формы текста;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информации из текста для различных целей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подготовке учащихся к обществознанию и истории к выполнению самых сложных заданий КИМ ОГЭ и ЕГЭ.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786188" y="142875"/>
            <a:ext cx="5214937" cy="657225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  </a:t>
            </a:r>
            <a:r>
              <a:rPr lang="ru-RU" sz="2800" dirty="0" smtClean="0">
                <a:effectLst/>
              </a:rPr>
              <a:t>В 2011 г. закончила исторический факультет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effectLst/>
              </a:rPr>
              <a:t>    </a:t>
            </a:r>
            <a:r>
              <a:rPr lang="ru-RU" sz="2800" dirty="0" smtClean="0"/>
              <a:t>Оренбургского </a:t>
            </a:r>
            <a:r>
              <a:rPr lang="ru-RU" sz="2800" dirty="0" err="1" smtClean="0">
                <a:effectLst/>
              </a:rPr>
              <a:t>госу</a:t>
            </a:r>
            <a:r>
              <a:rPr lang="en-US" sz="2800" dirty="0" smtClean="0">
                <a:effectLst/>
              </a:rPr>
              <a:t>-</a:t>
            </a:r>
            <a:r>
              <a:rPr lang="ru-RU" sz="2800" dirty="0" smtClean="0">
                <a:effectLst/>
              </a:rPr>
              <a:t>дарственного </a:t>
            </a:r>
            <a:r>
              <a:rPr lang="ru-RU" sz="2800" dirty="0" err="1" smtClean="0">
                <a:effectLst/>
              </a:rPr>
              <a:t>педагоги-ческого</a:t>
            </a:r>
            <a:r>
              <a:rPr lang="ru-RU" sz="2800" dirty="0" smtClean="0">
                <a:effectLst/>
              </a:rPr>
              <a:t> университета. </a:t>
            </a:r>
            <a:r>
              <a:rPr lang="en-US" sz="2800" dirty="0" smtClean="0">
                <a:effectLst/>
              </a:rPr>
              <a:t> </a:t>
            </a:r>
            <a:r>
              <a:rPr lang="ru-RU" sz="2800" dirty="0" smtClean="0">
                <a:effectLst/>
              </a:rPr>
              <a:t>Работаю в МОАУ Покровская СОШ с </a:t>
            </a:r>
            <a:r>
              <a:rPr lang="ru-RU" sz="2800" dirty="0" smtClean="0"/>
              <a:t>2011</a:t>
            </a:r>
            <a:r>
              <a:rPr lang="ru-RU" sz="2800" dirty="0" smtClean="0">
                <a:effectLst/>
              </a:rPr>
              <a:t> г. </a:t>
            </a:r>
            <a:r>
              <a:rPr lang="en-US" sz="2800" dirty="0" smtClean="0">
                <a:effectLst/>
                <a:latin typeface="Bauhaus 93" pitchFamily="82" charset="0"/>
              </a:rPr>
              <a:t> </a:t>
            </a:r>
            <a:r>
              <a:rPr lang="ru-RU" sz="2800" dirty="0" smtClean="0">
                <a:effectLst/>
                <a:latin typeface="Bauhaus 93" pitchFamily="82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effectLst/>
              </a:rPr>
              <a:t>     Педагогический стаж - 12 лет.</a:t>
            </a:r>
            <a:r>
              <a:rPr lang="en-US" sz="2800" dirty="0" smtClean="0">
                <a:effectLst/>
              </a:rPr>
              <a:t> </a:t>
            </a:r>
            <a:r>
              <a:rPr lang="ru-RU" sz="2800" dirty="0" smtClean="0">
                <a:effectLst/>
              </a:rPr>
              <a:t>В 2014 г. присвоена первая квалификационная категория. </a:t>
            </a:r>
            <a:r>
              <a:rPr lang="en-US" sz="2800" dirty="0" smtClean="0">
                <a:effectLst/>
              </a:rPr>
              <a:t> </a:t>
            </a:r>
            <a:r>
              <a:rPr lang="ru-RU" sz="2800" dirty="0" smtClean="0">
                <a:effectLst/>
              </a:rPr>
              <a:t>В 2019 г. под</a:t>
            </a:r>
            <a:r>
              <a:rPr lang="en-US" sz="2800" dirty="0" smtClean="0">
                <a:effectLst/>
              </a:rPr>
              <a:t>-</a:t>
            </a:r>
            <a:r>
              <a:rPr lang="ru-RU" sz="2800" dirty="0" smtClean="0">
                <a:effectLst/>
              </a:rPr>
              <a:t>твердила первую </a:t>
            </a:r>
            <a:r>
              <a:rPr lang="ru-RU" sz="2800" dirty="0" err="1" smtClean="0">
                <a:effectLst/>
              </a:rPr>
              <a:t>квали-фикационную</a:t>
            </a:r>
            <a:r>
              <a:rPr lang="ru-RU" sz="2800" dirty="0" smtClean="0">
                <a:effectLst/>
              </a:rPr>
              <a:t> категорию.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3402378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116632"/>
            <a:ext cx="6347713" cy="115212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FFFF66"/>
                </a:solidFill>
              </a:rPr>
              <a:t>Самообразование и повышение квалификации: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196752"/>
            <a:ext cx="8501063" cy="540320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/>
              <a:t>1)	ГАОУ ДПО «Институт развития образования Республики Татарстан» 09.09.2019-14.09.2019 гг. «Эффективные практики реализации адаптированных основных образовательных программ для детей с ОВЗ: </a:t>
            </a:r>
            <a:r>
              <a:rPr lang="ru-RU" sz="2000" dirty="0" err="1"/>
              <a:t>межпредметные</a:t>
            </a:r>
            <a:r>
              <a:rPr lang="ru-RU" sz="2000" dirty="0"/>
              <a:t> технологии»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/>
              <a:t>2)	ФГБОУ ВО «Оренбургский государственный педагогический университет» 10.03.2020-21.03.2020 гг. «Содержание и методика преподавания учебного предмета «История» в соответствии с требованиями ФГОС»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/>
              <a:t>3)	ФГБОУ ВО «</a:t>
            </a:r>
            <a:r>
              <a:rPr lang="ru-RU" sz="2000" dirty="0" err="1"/>
              <a:t>РАНХиГС</a:t>
            </a:r>
            <a:r>
              <a:rPr lang="ru-RU" sz="2000" dirty="0"/>
              <a:t>» повышение квалификации по программе «Содержание финансовой грамотности (базовый уровень)», 17.09.2021-27.09.2021 г.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/>
              <a:t>4)	АНО ДПО «Школа анализа данных» курсы по теме «Как организовать дискуссию на уроке» 14.11.2021г.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/>
              <a:t>5)	АНО ДОП «Школа анализа данных» курсы по теме «Функциональная грамотность: развиваем в средней и старшей школе» 26.11.2021г.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/>
              <a:t>6)	ООО «Центр инновационного образования и воспитания» «Актуальные вопросы истории России в современных реалиях» 22.05.2022 г</a:t>
            </a:r>
            <a:r>
              <a:rPr lang="ru-RU" sz="2000" dirty="0" smtClean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7) ГБПОУ </a:t>
            </a:r>
            <a:r>
              <a:rPr lang="ru-RU" sz="2000" dirty="0" err="1" smtClean="0"/>
              <a:t>Педколледж</a:t>
            </a:r>
            <a:r>
              <a:rPr lang="ru-RU" sz="2000" dirty="0" smtClean="0"/>
              <a:t> </a:t>
            </a:r>
            <a:r>
              <a:rPr lang="ru-RU" sz="2000" dirty="0" err="1" smtClean="0"/>
              <a:t>г.Оренбурга</a:t>
            </a:r>
            <a:r>
              <a:rPr lang="ru-RU" sz="2000" dirty="0" smtClean="0"/>
              <a:t> ЦНППМ «Реализация требований обновленных ФГОС НОО, ФГОС ООО в работе учителя» 2022г.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8)ИНО ОГПУ «Проектирование рабочей программы и современного урока в соответствии с требованиями обновленного ФГОС к результатам освоения учебного предмета «География» 2022 г.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/>
              <a:t>9) Цифровая экосистема ДПО «Школа современного учителя истории и обществознания: достижения российской науки» 2023 г.</a:t>
            </a:r>
          </a:p>
          <a:p>
            <a:pPr>
              <a:lnSpc>
                <a:spcPct val="80000"/>
              </a:lnSpc>
              <a:defRPr/>
            </a:pPr>
            <a:endParaRPr lang="ru-RU" sz="2000" dirty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>
              <a:solidFill>
                <a:srgbClr val="FFFF66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836712"/>
            <a:ext cx="8501062" cy="566410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Выступления РМО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2022 г. «Формирование функциональной грамотности на уроках истории, обществознания и ОДНКНР»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Публикации на сайтах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znanio.ru/person/z71378289</a:t>
            </a:r>
            <a:endParaRPr lang="ru-RU" dirty="0" smtClean="0"/>
          </a:p>
          <a:p>
            <a:pPr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Сайт учителя 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sites.google.com/d/1d5VJH7Jh-KAjyIm1DV6395aDYaUhUFNG/p/1th23xiTO6kBQbXZsEhQ-VDoZrHBtf1Il/edit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825229"/>
            <a:ext cx="2232248" cy="3155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825230"/>
            <a:ext cx="2232248" cy="315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210873" cy="80317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Участие </a:t>
            </a:r>
            <a:r>
              <a:rPr lang="ru-RU" dirty="0">
                <a:solidFill>
                  <a:srgbClr val="FF0000"/>
                </a:solidFill>
              </a:rPr>
              <a:t>в конкурсах: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484784"/>
            <a:ext cx="7922841" cy="4608512"/>
          </a:xfrm>
        </p:spPr>
        <p:txBody>
          <a:bodyPr/>
          <a:lstStyle/>
          <a:p>
            <a:pPr>
              <a:buNone/>
              <a:defRPr/>
            </a:pPr>
            <a:r>
              <a:rPr lang="ru-RU" dirty="0"/>
              <a:t>2020 г. – </a:t>
            </a:r>
            <a:r>
              <a:rPr lang="ru-RU" dirty="0" smtClean="0"/>
              <a:t>1 место в муниципальном этапе конкурса профессионального мастерства педагогов  </a:t>
            </a:r>
            <a:r>
              <a:rPr lang="ru-RU" dirty="0"/>
              <a:t>«Мой лучший урок» </a:t>
            </a:r>
          </a:p>
          <a:p>
            <a:pPr>
              <a:buNone/>
              <a:defRPr/>
            </a:pPr>
            <a:r>
              <a:rPr lang="ru-RU" dirty="0"/>
              <a:t>2022 г. </a:t>
            </a:r>
            <a:r>
              <a:rPr lang="ru-RU" dirty="0" smtClean="0"/>
              <a:t>«Педагогический дебют -2023» призер межмуниципального этапа Всероссийского конкурса, в номинации «Педагог-наставник»</a:t>
            </a:r>
          </a:p>
          <a:p>
            <a:pPr>
              <a:buNone/>
              <a:defRPr/>
            </a:pPr>
            <a:r>
              <a:rPr lang="ru-RU" dirty="0" smtClean="0"/>
              <a:t>2021-2022 г. «Тест по истории ВОВ»</a:t>
            </a:r>
          </a:p>
          <a:p>
            <a:pPr>
              <a:buNone/>
              <a:defRPr/>
            </a:pPr>
            <a:r>
              <a:rPr lang="ru-RU" dirty="0" smtClean="0"/>
              <a:t>2022 г. Всероссийский правовой диктант</a:t>
            </a:r>
          </a:p>
          <a:p>
            <a:pPr>
              <a:buNone/>
              <a:defRPr/>
            </a:pPr>
            <a:r>
              <a:rPr lang="ru-RU" dirty="0" smtClean="0"/>
              <a:t>2022 г. Всероссийский урок наставничества</a:t>
            </a:r>
          </a:p>
          <a:p>
            <a:pPr>
              <a:buNone/>
              <a:defRPr/>
            </a:pPr>
            <a:r>
              <a:rPr lang="ru-RU" dirty="0" smtClean="0"/>
              <a:t>2022 г. участие в областной онлайн-викторине «Героями не рождаются»</a:t>
            </a:r>
          </a:p>
          <a:p>
            <a:pPr>
              <a:buNone/>
              <a:defRPr/>
            </a:pPr>
            <a:r>
              <a:rPr lang="ru-RU" dirty="0" smtClean="0"/>
              <a:t>2022 г.</a:t>
            </a:r>
            <a:r>
              <a:rPr lang="ru-RU" dirty="0"/>
              <a:t> Международная олимпиада </a:t>
            </a:r>
            <a:r>
              <a:rPr lang="en-US" dirty="0" err="1"/>
              <a:t>mir</a:t>
            </a:r>
            <a:r>
              <a:rPr lang="ru-RU" dirty="0"/>
              <a:t>-</a:t>
            </a:r>
            <a:r>
              <a:rPr lang="en-US" dirty="0" err="1"/>
              <a:t>olimp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 «Учителями славится Россия</a:t>
            </a:r>
            <a:r>
              <a:rPr lang="ru-RU" dirty="0" smtClean="0"/>
              <a:t>», лауреат</a:t>
            </a:r>
          </a:p>
          <a:p>
            <a:pPr>
              <a:buNone/>
              <a:defRPr/>
            </a:pPr>
            <a:r>
              <a:rPr lang="ru-RU" dirty="0" smtClean="0"/>
              <a:t>2022 г. участие в дистанционном этапе всероссийской </a:t>
            </a:r>
            <a:r>
              <a:rPr lang="ru-RU" dirty="0" err="1" smtClean="0"/>
              <a:t>метапредметной</a:t>
            </a:r>
            <a:r>
              <a:rPr lang="ru-RU" dirty="0" smtClean="0"/>
              <a:t> олимпиады «Команда большой страны»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31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5524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Участие учащихся в конкурсах</a:t>
            </a:r>
            <a:r>
              <a:rPr lang="ru-RU" dirty="0" smtClean="0">
                <a:solidFill>
                  <a:srgbClr val="FFFF66"/>
                </a:solidFill>
              </a:rPr>
              <a:t>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857250"/>
            <a:ext cx="8715375" cy="58578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2020 г. Сивенко Полина 1 место в школьной научно-практической конференции, посвященной «75-летию Победа в ВОВ»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2020 г. Чуриков Павел 2 место в международной олимпиаде </a:t>
            </a:r>
            <a:r>
              <a:rPr lang="en-US" sz="2400" dirty="0" smtClean="0"/>
              <a:t>mir-olimp.ru </a:t>
            </a:r>
            <a:r>
              <a:rPr lang="ru-RU" sz="2400" dirty="0" smtClean="0"/>
              <a:t>«Хранители истории»</a:t>
            </a:r>
          </a:p>
          <a:p>
            <a:pPr>
              <a:buNone/>
              <a:defRPr/>
            </a:pPr>
            <a:r>
              <a:rPr lang="ru-RU" sz="2400" dirty="0" smtClean="0"/>
              <a:t>2021 г. </a:t>
            </a:r>
            <a:r>
              <a:rPr lang="ru-RU" sz="2400" dirty="0" err="1" smtClean="0"/>
              <a:t>Роднов</a:t>
            </a:r>
            <a:r>
              <a:rPr lang="ru-RU" sz="2400" dirty="0" smtClean="0"/>
              <a:t> Иван 2 место </a:t>
            </a:r>
            <a:r>
              <a:rPr lang="ru-RU" sz="2400" dirty="0"/>
              <a:t>в международной олимпиаде </a:t>
            </a:r>
            <a:r>
              <a:rPr lang="en-US" sz="2400" dirty="0"/>
              <a:t>mir-olimp.ru </a:t>
            </a:r>
            <a:r>
              <a:rPr lang="ru-RU" sz="2400" dirty="0" smtClean="0"/>
              <a:t>«Колесо истории вертится»</a:t>
            </a:r>
          </a:p>
          <a:p>
            <a:pPr>
              <a:buNone/>
              <a:defRPr/>
            </a:pPr>
            <a:r>
              <a:rPr lang="ru-RU" sz="2400" dirty="0" smtClean="0"/>
              <a:t>2021 г. Козина Ольга 1 место </a:t>
            </a:r>
            <a:r>
              <a:rPr lang="ru-RU" sz="2400" dirty="0"/>
              <a:t>в международной олимпиаде </a:t>
            </a:r>
            <a:r>
              <a:rPr lang="en-US" sz="2400" dirty="0"/>
              <a:t>mir-olimp.ru </a:t>
            </a:r>
            <a:r>
              <a:rPr lang="ru-RU" sz="2400" dirty="0" smtClean="0"/>
              <a:t>«Закон0 – тебе, ты – о законе»</a:t>
            </a:r>
          </a:p>
          <a:p>
            <a:pPr>
              <a:buNone/>
              <a:defRPr/>
            </a:pPr>
            <a:r>
              <a:rPr lang="ru-RU" sz="2400" dirty="0" smtClean="0"/>
              <a:t>2022 г. </a:t>
            </a:r>
            <a:r>
              <a:rPr lang="ru-RU" sz="2400" dirty="0" err="1" smtClean="0"/>
              <a:t>Олимпус</a:t>
            </a:r>
            <a:r>
              <a:rPr lang="ru-RU" sz="2400" dirty="0" smtClean="0"/>
              <a:t> осенняя сессия </a:t>
            </a:r>
            <a:r>
              <a:rPr lang="ru-RU" sz="2400" dirty="0" err="1" smtClean="0"/>
              <a:t>Тюмикова</a:t>
            </a:r>
            <a:r>
              <a:rPr lang="ru-RU" sz="2400" dirty="0" smtClean="0"/>
              <a:t> Дарья лауреат</a:t>
            </a:r>
          </a:p>
          <a:p>
            <a:pPr>
              <a:buNone/>
              <a:defRPr/>
            </a:pPr>
            <a:r>
              <a:rPr lang="ru-RU" sz="2400" dirty="0" smtClean="0"/>
              <a:t>2020-2023 г. участие в олимпиаде «Золотое Руно»</a:t>
            </a:r>
          </a:p>
          <a:p>
            <a:pPr>
              <a:buNone/>
              <a:defRPr/>
            </a:pPr>
            <a:r>
              <a:rPr lang="ru-RU" sz="2400" dirty="0" smtClean="0"/>
              <a:t>2023 г. участие в онлайн – олимпиаде «Финансовая грамотность и предпринимательство»</a:t>
            </a:r>
          </a:p>
          <a:p>
            <a:pPr>
              <a:buNone/>
              <a:defRPr/>
            </a:pPr>
            <a:r>
              <a:rPr lang="ru-RU" sz="2400" dirty="0" smtClean="0"/>
              <a:t>2023 г. международный дистанционный </a:t>
            </a:r>
            <a:r>
              <a:rPr lang="ru-RU" sz="2400" dirty="0" err="1" smtClean="0"/>
              <a:t>кокурс</a:t>
            </a:r>
            <a:r>
              <a:rPr lang="ru-RU" sz="2400" dirty="0" smtClean="0"/>
              <a:t> «Старт» победители 3 степени (Кузьмина И., Леонтьева А., Проскурина Е.)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609600"/>
            <a:ext cx="7994849" cy="577172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Районный конкурс «Мой лучший урок»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ru-RU" sz="3200" dirty="0" smtClean="0">
              <a:solidFill>
                <a:srgbClr val="FF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47" y="1268760"/>
            <a:ext cx="3746881" cy="5184576"/>
          </a:xfrm>
        </p:spPr>
      </p:pic>
      <p:sp>
        <p:nvSpPr>
          <p:cNvPr id="4" name="Прямоугольник 3"/>
          <p:cNvSpPr/>
          <p:nvPr/>
        </p:nvSpPr>
        <p:spPr>
          <a:xfrm>
            <a:off x="4427984" y="1268760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Предмет обществознания. 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Класс 7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</a:rPr>
              <a:t>Тема </a:t>
            </a:r>
            <a:r>
              <a:rPr lang="ru-RU" b="1" dirty="0">
                <a:latin typeface="Times New Roman" panose="02020603050405020304" pitchFamily="18" charset="0"/>
              </a:rPr>
              <a:t>урока</a:t>
            </a:r>
            <a:r>
              <a:rPr lang="ru-RU" dirty="0">
                <a:latin typeface="Times New Roman" panose="02020603050405020304" pitchFamily="18" charset="0"/>
              </a:rPr>
              <a:t> – </a:t>
            </a:r>
            <a:r>
              <a:rPr lang="ru-RU" b="1" dirty="0">
                <a:latin typeface="Times New Roman" panose="02020603050405020304" pitchFamily="18" charset="0"/>
              </a:rPr>
              <a:t>Деньги, их функции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Педагогический дебют 2023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9" y="1484784"/>
            <a:ext cx="5256583" cy="4556579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Образовательный </a:t>
            </a:r>
            <a:r>
              <a:rPr lang="ru-RU" i="1" dirty="0" smtClean="0"/>
              <a:t>проект</a:t>
            </a:r>
            <a:r>
              <a:rPr lang="en-US" dirty="0"/>
              <a:t> </a:t>
            </a:r>
            <a:r>
              <a:rPr lang="ru-RU" b="1" dirty="0" smtClean="0"/>
              <a:t>«Мастерская </a:t>
            </a:r>
            <a:r>
              <a:rPr lang="ru-RU" b="1" dirty="0"/>
              <a:t>для молодого учителя</a:t>
            </a:r>
            <a:r>
              <a:rPr lang="ru-RU" b="1" dirty="0" smtClean="0"/>
              <a:t>»</a:t>
            </a:r>
            <a:r>
              <a:rPr lang="en-US" b="1" dirty="0" smtClean="0"/>
              <a:t> </a:t>
            </a:r>
            <a:r>
              <a:rPr lang="ru-RU" dirty="0" smtClean="0"/>
              <a:t> </a:t>
            </a:r>
            <a:r>
              <a:rPr lang="ru-RU" dirty="0"/>
              <a:t>Работа с молодыми специалистами сегодня является важным и необходимым направлением в деятельности школ. Проблемы возникают в связи с тем, что молодой специалист в начале своей педагогической деятельности имеет достаточные знания, но не обладает нужными умениями, так как у него еще не сформированы профессиональные компетенции. Одна из наиболее эффективных форм профессиональной адаптации начинающих педагогов – наставничество, которое способствует становлению и развитию профессионализма молодого учителя. </a:t>
            </a:r>
          </a:p>
          <a:p>
            <a:r>
              <a:rPr lang="ru-RU" b="1" dirty="0"/>
              <a:t> Эссе «Наставник. Кто он? Зачем он? Для кого он?»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930" y="1270000"/>
            <a:ext cx="3692408" cy="5129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Тема самообразования: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8215065" cy="324036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200" dirty="0" smtClean="0"/>
              <a:t>     « Формирование функциональной грамотности обучающихся на уроках истории и обществознания»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2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2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21608"/>
            <a:ext cx="4706968" cy="3530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337</TotalTime>
  <Words>1766</Words>
  <Application>Microsoft Office PowerPoint</Application>
  <PresentationFormat>Экран (4:3)</PresentationFormat>
  <Paragraphs>99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Bauhaus 93</vt:lpstr>
      <vt:lpstr>Times New Roman</vt:lpstr>
      <vt:lpstr>Trebuchet MS</vt:lpstr>
      <vt:lpstr>Wingdings</vt:lpstr>
      <vt:lpstr>Wingdings 3</vt:lpstr>
      <vt:lpstr>Аспект</vt:lpstr>
      <vt:lpstr>Обобщение опыта учителя истории и обществознания первой квалификационной категории МОАУ «Покровская СОШ» Новосергиевского района Болгаровой Раили Раисовны</vt:lpstr>
      <vt:lpstr>Презентация PowerPoint</vt:lpstr>
      <vt:lpstr>Самообразование и повышение квалификации:</vt:lpstr>
      <vt:lpstr>Презентация PowerPoint</vt:lpstr>
      <vt:lpstr>Участие в конкурсах:</vt:lpstr>
      <vt:lpstr>Участие учащихся в конкурсах:</vt:lpstr>
      <vt:lpstr>Районный конкурс «Мой лучший урок» </vt:lpstr>
      <vt:lpstr>Педагогический дебют 2023</vt:lpstr>
      <vt:lpstr>Тема самообразования:</vt:lpstr>
      <vt:lpstr>Презентация PowerPoint</vt:lpstr>
      <vt:lpstr>Презентация PowerPoint</vt:lpstr>
      <vt:lpstr>:</vt:lpstr>
      <vt:lpstr>Рассмотрите изображение и ответьте на вопрос. Укажите художника, юбилею которого посвящена данная монета. 1) И. Е. Репин 2) В. М. Васнецов 3) В. В. Верещагин 4) В. И. Суриков </vt:lpstr>
      <vt:lpstr>Презентация PowerPoint</vt:lpstr>
      <vt:lpstr>Запишите слово, пропущенное в схеме. </vt:lpstr>
      <vt:lpstr>Прочитайте отрывок из сочинения историка и укажите цифру, обозначающую на схеме объект, название которого пропущено в данном отрывке два раза. «_________________ — одна из немногих рек, изменившая свое название в наше время. До восстания Емельяна Пугачева эта река называлась Яиком. Чтобы стереть всякую память о произошедшем, императрица Екатерина II повелела переименовать реку, с которой начался кровопролитный мятеж. Так Яик превратился в ______________.» 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Самоанализ педагогической деятельности учителя истории и обществознания первой квалификационной категории МБОУ Тогучинского района  Сурковской СОШ Залевской Натальи Ивановны</dc:title>
  <dc:creator>229</dc:creator>
  <cp:lastModifiedBy>XE</cp:lastModifiedBy>
  <cp:revision>68</cp:revision>
  <dcterms:created xsi:type="dcterms:W3CDTF">2009-11-14T09:28:07Z</dcterms:created>
  <dcterms:modified xsi:type="dcterms:W3CDTF">2023-04-26T04:01:47Z</dcterms:modified>
</cp:coreProperties>
</file>