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4871A-1118-4CB8-BF5C-04C680C6405B}" type="datetimeFigureOut">
              <a:rPr lang="ru-RU" smtClean="0"/>
              <a:t>26.02.2023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8E3AE-B4FE-4A3D-9508-6D7F8C2D6F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71917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4871A-1118-4CB8-BF5C-04C680C6405B}" type="datetimeFigureOut">
              <a:rPr lang="ru-RU" smtClean="0"/>
              <a:t>26.02.2023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8E3AE-B4FE-4A3D-9508-6D7F8C2D6F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041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4871A-1118-4CB8-BF5C-04C680C6405B}" type="datetimeFigureOut">
              <a:rPr lang="ru-RU" smtClean="0"/>
              <a:t>26.02.2023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8E3AE-B4FE-4A3D-9508-6D7F8C2D6F34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39551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4871A-1118-4CB8-BF5C-04C680C6405B}" type="datetimeFigureOut">
              <a:rPr lang="ru-RU" smtClean="0"/>
              <a:t>26.02.2023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8E3AE-B4FE-4A3D-9508-6D7F8C2D6F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54687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4871A-1118-4CB8-BF5C-04C680C6405B}" type="datetimeFigureOut">
              <a:rPr lang="ru-RU" smtClean="0"/>
              <a:t>26.02.2023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8E3AE-B4FE-4A3D-9508-6D7F8C2D6F34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981618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4871A-1118-4CB8-BF5C-04C680C6405B}" type="datetimeFigureOut">
              <a:rPr lang="ru-RU" smtClean="0"/>
              <a:t>26.02.2023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8E3AE-B4FE-4A3D-9508-6D7F8C2D6F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87792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4871A-1118-4CB8-BF5C-04C680C6405B}" type="datetimeFigureOut">
              <a:rPr lang="ru-RU" smtClean="0"/>
              <a:t>26.02.2023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8E3AE-B4FE-4A3D-9508-6D7F8C2D6F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70647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4871A-1118-4CB8-BF5C-04C680C6405B}" type="datetimeFigureOut">
              <a:rPr lang="ru-RU" smtClean="0"/>
              <a:t>26.02.2023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8E3AE-B4FE-4A3D-9508-6D7F8C2D6F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37351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4871A-1118-4CB8-BF5C-04C680C6405B}" type="datetimeFigureOut">
              <a:rPr lang="ru-RU" smtClean="0"/>
              <a:t>26.02.2023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8E3AE-B4FE-4A3D-9508-6D7F8C2D6F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0937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4871A-1118-4CB8-BF5C-04C680C6405B}" type="datetimeFigureOut">
              <a:rPr lang="ru-RU" smtClean="0"/>
              <a:t>26.02.2023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8E3AE-B4FE-4A3D-9508-6D7F8C2D6F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81841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4871A-1118-4CB8-BF5C-04C680C6405B}" type="datetimeFigureOut">
              <a:rPr lang="ru-RU" smtClean="0"/>
              <a:t>26.02.2023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8E3AE-B4FE-4A3D-9508-6D7F8C2D6F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14568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4871A-1118-4CB8-BF5C-04C680C6405B}" type="datetimeFigureOut">
              <a:rPr lang="ru-RU" smtClean="0"/>
              <a:t>26.02.2023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8E3AE-B4FE-4A3D-9508-6D7F8C2D6F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72451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4871A-1118-4CB8-BF5C-04C680C6405B}" type="datetimeFigureOut">
              <a:rPr lang="ru-RU" smtClean="0"/>
              <a:t>26.02.2023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8E3AE-B4FE-4A3D-9508-6D7F8C2D6F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04855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4871A-1118-4CB8-BF5C-04C680C6405B}" type="datetimeFigureOut">
              <a:rPr lang="ru-RU" smtClean="0"/>
              <a:t>26.02.2023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8E3AE-B4FE-4A3D-9508-6D7F8C2D6F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6622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4871A-1118-4CB8-BF5C-04C680C6405B}" type="datetimeFigureOut">
              <a:rPr lang="ru-RU" smtClean="0"/>
              <a:t>26.02.2023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8E3AE-B4FE-4A3D-9508-6D7F8C2D6F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73249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8E3AE-B4FE-4A3D-9508-6D7F8C2D6F34}" type="slidenum">
              <a:rPr lang="ru-RU" smtClean="0"/>
              <a:t>‹#›</a:t>
            </a:fld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4871A-1118-4CB8-BF5C-04C680C6405B}" type="datetimeFigureOut">
              <a:rPr lang="ru-RU" smtClean="0"/>
              <a:t>26.02.2023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3025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D4871A-1118-4CB8-BF5C-04C680C6405B}" type="datetimeFigureOut">
              <a:rPr lang="ru-RU" smtClean="0"/>
              <a:t>26.02.2023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E0F8E3AE-B4FE-4A3D-9508-6D7F8C2D6F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8348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9" r:id="rId1"/>
    <p:sldLayoutId id="2147483760" r:id="rId2"/>
    <p:sldLayoutId id="2147483761" r:id="rId3"/>
    <p:sldLayoutId id="2147483762" r:id="rId4"/>
    <p:sldLayoutId id="2147483763" r:id="rId5"/>
    <p:sldLayoutId id="2147483764" r:id="rId6"/>
    <p:sldLayoutId id="2147483765" r:id="rId7"/>
    <p:sldLayoutId id="2147483766" r:id="rId8"/>
    <p:sldLayoutId id="2147483767" r:id="rId9"/>
    <p:sldLayoutId id="2147483768" r:id="rId10"/>
    <p:sldLayoutId id="2147483769" r:id="rId11"/>
    <p:sldLayoutId id="2147483770" r:id="rId12"/>
    <p:sldLayoutId id="2147483771" r:id="rId13"/>
    <p:sldLayoutId id="2147483772" r:id="rId14"/>
    <p:sldLayoutId id="2147483773" r:id="rId15"/>
    <p:sldLayoutId id="214748377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infourok.ru/chitatelskaya-gramotnost-po-anglijskomu-yazyku-6461468.html" TargetMode="External"/><Relationship Id="rId2" Type="http://schemas.openxmlformats.org/officeDocument/2006/relationships/hyperlink" Target="https://proshkolu.ru/user/genek85/file/6785649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ru-RU" sz="31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МОАУ </a:t>
            </a:r>
            <a:r>
              <a:rPr lang="ru-RU" sz="31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«Покровская средняя </a:t>
            </a:r>
            <a:r>
              <a:rPr lang="ru-RU" sz="31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общеобразовательная </a:t>
            </a:r>
            <a:r>
              <a:rPr lang="ru-RU" sz="31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школа</a:t>
            </a:r>
            <a:r>
              <a:rPr lang="ru-RU" sz="31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31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7030A0"/>
                </a:solidFill>
                <a:effectLst>
                  <a:outerShdw dist="38100" dir="2700000" algn="tl">
                    <a:schemeClr val="accent2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Читательская грамотность</a:t>
            </a: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endParaRPr lang="ru-RU" dirty="0"/>
          </a:p>
          <a:p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</a:t>
            </a: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уроках английского языка</a:t>
            </a:r>
          </a:p>
          <a:p>
            <a:endParaRPr lang="ru-RU" sz="2400" b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Гуряева </a:t>
            </a:r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Евгения Николаевна</a:t>
            </a:r>
            <a:endParaRPr lang="ru-RU" sz="2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C:\Users\Tendenciya\Desktop\english-textbooks-for-children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9535" y="1140548"/>
            <a:ext cx="4464050" cy="3124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47326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10. 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«Установи соответствие»</a:t>
            </a:r>
            <a:b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66" y="1164301"/>
            <a:ext cx="5337138" cy="2124809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67" y="3289110"/>
            <a:ext cx="5337138" cy="356889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1116" y="1337481"/>
            <a:ext cx="5786651" cy="5407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71911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u="sng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/>
            </a:r>
            <a:br>
              <a:rPr lang="ru-RU" sz="3100" b="1" u="sng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</a:br>
            <a:r>
              <a:rPr lang="ru-RU" sz="3100" b="1" u="sng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/>
            </a:r>
            <a:br>
              <a:rPr lang="ru-RU" sz="3100" b="1" u="sng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</a:br>
            <a:r>
              <a:rPr lang="ru-RU" sz="3100" b="1" u="sng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/>
            </a:r>
            <a:br>
              <a:rPr lang="ru-RU" sz="3100" b="1" u="sng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</a:br>
            <a:r>
              <a:rPr lang="ru-RU" sz="3100" b="1" u="sng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</a:t>
            </a:r>
            <a:r>
              <a:rPr lang="ru-RU" sz="3100" b="1" u="sng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://proshkolu.ru/user/genek85/file/6785649/</a:t>
            </a:r>
            <a:r>
              <a:rPr lang="ru-RU" sz="31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u="sng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</a:t>
            </a:r>
            <a:r>
              <a:rPr lang="ru-RU" sz="3100" b="1" u="sng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://infourok.ru/chitatelskaya-gramotnost-po-anglijskomu-yazyku-6461468.html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694501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</a:t>
            </a:r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610437"/>
            <a:ext cx="8596668" cy="4430926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сегодняшний день перед нами остро стоит задача по применению функциональной грамотности на уроках. Я подробнее остановилась на читательской грамотности, так как проблема чтения становится государственной. Нужно отметить, что современные электронные гаджеты отодвигают привычку читать на второй план. А что уже говорить о чтении на иностранном языке. Это не всегда легко и не всегда интересно.</a:t>
            </a:r>
            <a:endParaRPr lang="ru-RU" sz="24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6663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Цели и задачи</a:t>
            </a:r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624085"/>
            <a:ext cx="8596668" cy="4417278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Моей главной целью было привлечь внимание учеников и заинтересовать их чтением.</a:t>
            </a:r>
          </a:p>
          <a:p>
            <a:r>
              <a:rPr lang="ru-RU" sz="2800" dirty="0"/>
              <a:t> </a:t>
            </a:r>
            <a:r>
              <a:rPr lang="ru-RU" sz="2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2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азвитие </a:t>
            </a:r>
            <a:r>
              <a:rPr lang="ru-RU" sz="2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мыслительных навыков учащихся, необходимых не только в учебе, но и в дальнейшей жизни (умение принимать взвешенные решения, работать с информацией, анализировать различные стороны явлений</a:t>
            </a:r>
            <a:r>
              <a:rPr lang="ru-RU" sz="2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является немаловажной задачей в обучении.</a:t>
            </a:r>
          </a:p>
          <a:p>
            <a:r>
              <a:rPr lang="ru-RU" sz="2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Следующая цель </a:t>
            </a:r>
            <a:r>
              <a:rPr lang="ru-RU" sz="2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заключается в том, чтобы поделиться с коллегами приёмами </a:t>
            </a:r>
            <a:r>
              <a:rPr lang="ru-RU" sz="2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работы с текстом.</a:t>
            </a:r>
            <a:endParaRPr lang="ru-RU" sz="28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3240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Приемы работы с текстом</a:t>
            </a:r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310185"/>
            <a:ext cx="8596668" cy="52816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«Редактирование текста</a:t>
            </a:r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endParaRPr lang="ru-RU" sz="20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4998" y="1930400"/>
            <a:ext cx="4947748" cy="4810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45458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«Ассоциации и предположения»</a:t>
            </a:r>
            <a:b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913" y="1270000"/>
            <a:ext cx="7424347" cy="5144447"/>
          </a:xfrm>
        </p:spPr>
      </p:pic>
    </p:spTree>
    <p:extLst>
      <p:ext uri="{BB962C8B-B14F-4D97-AF65-F5344CB8AC3E}">
        <p14:creationId xmlns:p14="http://schemas.microsoft.com/office/powerpoint/2010/main" val="8124759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«Кто читает?»</a:t>
            </a:r>
            <a:b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282891"/>
            <a:ext cx="8596668" cy="4758472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 втором классе ученикам предлагается проинсценировать сказку;</a:t>
            </a:r>
          </a:p>
          <a:p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седьмом классе ученикам предлагается прочитать диалоги по ролям.</a:t>
            </a:r>
          </a:p>
          <a:p>
            <a:pPr marL="0" indent="0">
              <a:buNone/>
            </a:pPr>
            <a:r>
              <a:rPr lang="ru-RU" sz="3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«Озаглавь текст</a:t>
            </a:r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marL="0" indent="0">
              <a:buNone/>
            </a:pPr>
            <a:endParaRPr lang="ru-RU" sz="3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5772" y="3206184"/>
            <a:ext cx="6114198" cy="3331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76323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«Продолжи историю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девятом классе ученикам предлагается придумать продолжение истории: </a:t>
            </a:r>
            <a:r>
              <a:rPr lang="ru-RU" sz="2700" b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Think</a:t>
            </a:r>
            <a:r>
              <a:rPr lang="ru-RU" sz="27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b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sz="27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ru-RU" sz="2700" b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sequel</a:t>
            </a:r>
            <a:r>
              <a:rPr lang="ru-RU" sz="27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b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ru-RU" sz="27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b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</a:t>
            </a:r>
            <a:r>
              <a:rPr lang="ru-RU" sz="27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b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story</a:t>
            </a:r>
            <a:r>
              <a:rPr lang="ru-RU" sz="27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7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7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«Ключевые слова</a:t>
            </a:r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marL="0" indent="0">
              <a:buNone/>
            </a:pPr>
            <a:endParaRPr lang="ru-RU" sz="3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1756" y="2306470"/>
            <a:ext cx="6593873" cy="4196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39129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8351" y="146293"/>
            <a:ext cx="10283584" cy="45243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 «Толстые и тонкие вопросы</a:t>
            </a:r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lvl="0"/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Например, тонкие вопросы присутствуют в тексте для шестого класса: 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0"/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What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name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grandparent's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dog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lvl="0"/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When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did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grandparents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move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another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village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lvl="0"/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Which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animal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did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they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take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them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endParaRPr lang="ru-RU" sz="24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толстые вопросы требуют после себя полного ответа с пояснением: </a:t>
            </a:r>
          </a:p>
          <a:p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you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agree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author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story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why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772" y="4079176"/>
            <a:ext cx="6496334" cy="1978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38791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8. «Верно – неверно»</a:t>
            </a:r>
            <a:b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5668" y="96294"/>
            <a:ext cx="3853723" cy="2756090"/>
          </a:xfrm>
        </p:spPr>
      </p:pic>
      <p:sp>
        <p:nvSpPr>
          <p:cNvPr id="10" name="Прямоугольник 9"/>
          <p:cNvSpPr/>
          <p:nvPr/>
        </p:nvSpPr>
        <p:spPr>
          <a:xfrm>
            <a:off x="390925" y="3131340"/>
            <a:ext cx="380379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«Выбери ответ»</a:t>
            </a: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00826"/>
            <a:ext cx="4367284" cy="2690677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5792" y="3131340"/>
            <a:ext cx="4995936" cy="3501472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9323" y="3683446"/>
            <a:ext cx="2988860" cy="1934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1370440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203</TotalTime>
  <Words>235</Words>
  <Application>Microsoft Office PowerPoint</Application>
  <PresentationFormat>Широкоэкранный</PresentationFormat>
  <Paragraphs>40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Times New Roman</vt:lpstr>
      <vt:lpstr>Trebuchet MS</vt:lpstr>
      <vt:lpstr>Wingdings 3</vt:lpstr>
      <vt:lpstr>Грань</vt:lpstr>
      <vt:lpstr>МОАУ «Покровская средняя  общеобразовательная школа»      Читательская грамотность </vt:lpstr>
      <vt:lpstr>Актуальность </vt:lpstr>
      <vt:lpstr>Цели и задачи</vt:lpstr>
      <vt:lpstr>Приемы работы с текстом</vt:lpstr>
      <vt:lpstr>2. «Ассоциации и предположения» </vt:lpstr>
      <vt:lpstr>3. «Кто читает?» </vt:lpstr>
      <vt:lpstr>5. «Продолжи историю» В девятом классе ученикам предлагается придумать продолжение истории: Think of a sequel to this story. </vt:lpstr>
      <vt:lpstr>Презентация PowerPoint</vt:lpstr>
      <vt:lpstr>8. «Верно – неверно» </vt:lpstr>
      <vt:lpstr>10. «Установи соответствие» </vt:lpstr>
      <vt:lpstr>   https://proshkolu.ru/user/genek85/file/6785649/  https://infourok.ru/chitatelskaya-gramotnost-po-anglijskomu-yazyku-6461468.html 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МОАУ «Покровская средняя  общеобразовательная школа»      Читательская грамотность </dc:title>
  <dc:creator>Tendenciya</dc:creator>
  <cp:lastModifiedBy>Tendenciya</cp:lastModifiedBy>
  <cp:revision>17</cp:revision>
  <dcterms:created xsi:type="dcterms:W3CDTF">2023-02-06T10:14:14Z</dcterms:created>
  <dcterms:modified xsi:type="dcterms:W3CDTF">2023-02-26T08:54:43Z</dcterms:modified>
</cp:coreProperties>
</file>