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 id="2147484080" r:id="rId2"/>
  </p:sldMasterIdLst>
  <p:notesMasterIdLst>
    <p:notesMasterId r:id="rId54"/>
  </p:notesMasterIdLst>
  <p:sldIdLst>
    <p:sldId id="301" r:id="rId3"/>
    <p:sldId id="257" r:id="rId4"/>
    <p:sldId id="258" r:id="rId5"/>
    <p:sldId id="259" r:id="rId6"/>
    <p:sldId id="260" r:id="rId7"/>
    <p:sldId id="261" r:id="rId8"/>
    <p:sldId id="262" r:id="rId9"/>
    <p:sldId id="263" r:id="rId10"/>
    <p:sldId id="264" r:id="rId11"/>
    <p:sldId id="302" r:id="rId12"/>
    <p:sldId id="303" r:id="rId13"/>
    <p:sldId id="304" r:id="rId14"/>
    <p:sldId id="305" r:id="rId15"/>
    <p:sldId id="306" r:id="rId16"/>
    <p:sldId id="307" r:id="rId17"/>
    <p:sldId id="309" r:id="rId18"/>
    <p:sldId id="310" r:id="rId19"/>
    <p:sldId id="311" r:id="rId20"/>
    <p:sldId id="312" r:id="rId21"/>
    <p:sldId id="316"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318" r:id="rId44"/>
    <p:sldId id="290" r:id="rId45"/>
    <p:sldId id="296" r:id="rId46"/>
    <p:sldId id="292" r:id="rId47"/>
    <p:sldId id="293" r:id="rId48"/>
    <p:sldId id="319" r:id="rId49"/>
    <p:sldId id="294" r:id="rId50"/>
    <p:sldId id="298" r:id="rId51"/>
    <p:sldId id="287" r:id="rId52"/>
    <p:sldId id="288"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A50BD-F108-4688-B9C9-E18EAE64A113}" type="datetimeFigureOut">
              <a:rPr lang="ru-RU" smtClean="0"/>
              <a:t>15.01.2021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CC995-CCAB-48DD-BF6D-8A1D40B227AB}" type="slidenum">
              <a:rPr lang="ru-RU" smtClean="0"/>
              <a:t>‹#›</a:t>
            </a:fld>
            <a:endParaRPr lang="ru-RU"/>
          </a:p>
        </p:txBody>
      </p:sp>
    </p:spTree>
    <p:extLst>
      <p:ext uri="{BB962C8B-B14F-4D97-AF65-F5344CB8AC3E}">
        <p14:creationId xmlns:p14="http://schemas.microsoft.com/office/powerpoint/2010/main" val="889393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14227175" y="-11796713"/>
            <a:ext cx="16656050" cy="12492038"/>
          </a:xfrm>
          <a:solidFill>
            <a:srgbClr val="FFFFFF"/>
          </a:solidFill>
          <a:ln>
            <a:solidFill>
              <a:srgbClr val="000000"/>
            </a:solidFill>
            <a:miter lim="800000"/>
            <a:headEnd/>
            <a:tailEnd/>
          </a:ln>
        </p:spPr>
      </p:sp>
      <p:sp>
        <p:nvSpPr>
          <p:cNvPr id="37891"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15.01.2021</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CA9A74CC-8766-4518-A1AF-22D0F43DCD8E}" type="slidenum">
              <a:rPr lang="ru-RU"/>
              <a:pPr>
                <a:defRPr/>
              </a:pPr>
              <a:t>‹#›</a:t>
            </a:fld>
            <a:endParaRPr lang="ru-RU"/>
          </a:p>
        </p:txBody>
      </p:sp>
    </p:spTree>
    <p:extLst>
      <p:ext uri="{BB962C8B-B14F-4D97-AF65-F5344CB8AC3E}">
        <p14:creationId xmlns:p14="http://schemas.microsoft.com/office/powerpoint/2010/main" val="30850405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951CF0D9-8EB9-4DE1-B04E-4867E1CD03FE}" type="slidenum">
              <a:rPr lang="ru-RU"/>
              <a:pPr>
                <a:defRPr/>
              </a:pPr>
              <a:t>‹#›</a:t>
            </a:fld>
            <a:endParaRPr lang="ru-RU"/>
          </a:p>
        </p:txBody>
      </p:sp>
    </p:spTree>
    <p:extLst>
      <p:ext uri="{BB962C8B-B14F-4D97-AF65-F5344CB8AC3E}">
        <p14:creationId xmlns:p14="http://schemas.microsoft.com/office/powerpoint/2010/main" val="12278620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BDE8131A-FC31-4A7C-90EB-87CF61E4F864}" type="slidenum">
              <a:rPr lang="ru-RU"/>
              <a:pPr>
                <a:defRPr/>
              </a:pPr>
              <a:t>‹#›</a:t>
            </a:fld>
            <a:endParaRPr lang="ru-RU"/>
          </a:p>
        </p:txBody>
      </p:sp>
    </p:spTree>
    <p:extLst>
      <p:ext uri="{BB962C8B-B14F-4D97-AF65-F5344CB8AC3E}">
        <p14:creationId xmlns:p14="http://schemas.microsoft.com/office/powerpoint/2010/main" val="33861590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39"/>
          <p:cNvSpPr>
            <a:spLocks noGrp="1" noChangeArrowheads="1"/>
          </p:cNvSpPr>
          <p:nvPr>
            <p:ph type="dt" idx="10"/>
          </p:nvPr>
        </p:nvSpPr>
        <p:spPr>
          <a:ln/>
        </p:spPr>
        <p:txBody>
          <a:bodyPr/>
          <a:lstStyle>
            <a:lvl1pPr>
              <a:defRPr/>
            </a:lvl1pPr>
          </a:lstStyle>
          <a:p>
            <a:pPr>
              <a:defRPr/>
            </a:pPr>
            <a:endParaRPr lang="ru-RU"/>
          </a:p>
        </p:txBody>
      </p:sp>
      <p:sp>
        <p:nvSpPr>
          <p:cNvPr id="6" name="Rectangle 40"/>
          <p:cNvSpPr>
            <a:spLocks noGrp="1" noChangeArrowheads="1"/>
          </p:cNvSpPr>
          <p:nvPr>
            <p:ph type="ftr" idx="11"/>
          </p:nvPr>
        </p:nvSpPr>
        <p:spPr>
          <a:ln/>
        </p:spPr>
        <p:txBody>
          <a:bodyPr/>
          <a:lstStyle>
            <a:lvl1pPr>
              <a:defRPr/>
            </a:lvl1pPr>
          </a:lstStyle>
          <a:p>
            <a:pPr>
              <a:defRPr/>
            </a:pPr>
            <a:endParaRPr lang="ru-RU"/>
          </a:p>
        </p:txBody>
      </p:sp>
      <p:sp>
        <p:nvSpPr>
          <p:cNvPr id="7" name="Rectangle 41"/>
          <p:cNvSpPr>
            <a:spLocks noGrp="1" noChangeArrowheads="1"/>
          </p:cNvSpPr>
          <p:nvPr>
            <p:ph type="sldNum" idx="12"/>
          </p:nvPr>
        </p:nvSpPr>
        <p:spPr>
          <a:ln/>
        </p:spPr>
        <p:txBody>
          <a:bodyPr/>
          <a:lstStyle>
            <a:lvl1pPr>
              <a:defRPr/>
            </a:lvl1pPr>
          </a:lstStyle>
          <a:p>
            <a:pPr>
              <a:defRPr/>
            </a:pPr>
            <a:fld id="{638292E2-6E0F-4FC5-BCC4-6C0E8BD40167}" type="slidenum">
              <a:rPr lang="ru-RU"/>
              <a:pPr>
                <a:defRPr/>
              </a:pPr>
              <a:t>‹#›</a:t>
            </a:fld>
            <a:endParaRPr lang="ru-RU"/>
          </a:p>
        </p:txBody>
      </p:sp>
    </p:spTree>
    <p:extLst>
      <p:ext uri="{BB962C8B-B14F-4D97-AF65-F5344CB8AC3E}">
        <p14:creationId xmlns:p14="http://schemas.microsoft.com/office/powerpoint/2010/main" val="27929543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39"/>
          <p:cNvSpPr>
            <a:spLocks noGrp="1" noChangeArrowheads="1"/>
          </p:cNvSpPr>
          <p:nvPr>
            <p:ph type="dt" idx="10"/>
          </p:nvPr>
        </p:nvSpPr>
        <p:spPr>
          <a:ln/>
        </p:spPr>
        <p:txBody>
          <a:bodyPr/>
          <a:lstStyle>
            <a:lvl1pPr>
              <a:defRPr/>
            </a:lvl1pPr>
          </a:lstStyle>
          <a:p>
            <a:pPr>
              <a:defRPr/>
            </a:pPr>
            <a:endParaRPr lang="ru-RU"/>
          </a:p>
        </p:txBody>
      </p:sp>
      <p:sp>
        <p:nvSpPr>
          <p:cNvPr id="8" name="Rectangle 40"/>
          <p:cNvSpPr>
            <a:spLocks noGrp="1" noChangeArrowheads="1"/>
          </p:cNvSpPr>
          <p:nvPr>
            <p:ph type="ftr" idx="11"/>
          </p:nvPr>
        </p:nvSpPr>
        <p:spPr>
          <a:ln/>
        </p:spPr>
        <p:txBody>
          <a:bodyPr/>
          <a:lstStyle>
            <a:lvl1pPr>
              <a:defRPr/>
            </a:lvl1pPr>
          </a:lstStyle>
          <a:p>
            <a:pPr>
              <a:defRPr/>
            </a:pPr>
            <a:endParaRPr lang="ru-RU"/>
          </a:p>
        </p:txBody>
      </p:sp>
      <p:sp>
        <p:nvSpPr>
          <p:cNvPr id="9" name="Rectangle 41"/>
          <p:cNvSpPr>
            <a:spLocks noGrp="1" noChangeArrowheads="1"/>
          </p:cNvSpPr>
          <p:nvPr>
            <p:ph type="sldNum" idx="12"/>
          </p:nvPr>
        </p:nvSpPr>
        <p:spPr>
          <a:ln/>
        </p:spPr>
        <p:txBody>
          <a:bodyPr/>
          <a:lstStyle>
            <a:lvl1pPr>
              <a:defRPr/>
            </a:lvl1pPr>
          </a:lstStyle>
          <a:p>
            <a:pPr>
              <a:defRPr/>
            </a:pPr>
            <a:fld id="{2CDE8559-1D83-451D-BD77-FEA0750E2CE9}" type="slidenum">
              <a:rPr lang="ru-RU"/>
              <a:pPr>
                <a:defRPr/>
              </a:pPr>
              <a:t>‹#›</a:t>
            </a:fld>
            <a:endParaRPr lang="ru-RU"/>
          </a:p>
        </p:txBody>
      </p:sp>
    </p:spTree>
    <p:extLst>
      <p:ext uri="{BB962C8B-B14F-4D97-AF65-F5344CB8AC3E}">
        <p14:creationId xmlns:p14="http://schemas.microsoft.com/office/powerpoint/2010/main" val="30744857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39"/>
          <p:cNvSpPr>
            <a:spLocks noGrp="1" noChangeArrowheads="1"/>
          </p:cNvSpPr>
          <p:nvPr>
            <p:ph type="dt" idx="10"/>
          </p:nvPr>
        </p:nvSpPr>
        <p:spPr>
          <a:ln/>
        </p:spPr>
        <p:txBody>
          <a:bodyPr/>
          <a:lstStyle>
            <a:lvl1pPr>
              <a:defRPr/>
            </a:lvl1pPr>
          </a:lstStyle>
          <a:p>
            <a:pPr>
              <a:defRPr/>
            </a:pPr>
            <a:endParaRPr lang="ru-RU"/>
          </a:p>
        </p:txBody>
      </p:sp>
      <p:sp>
        <p:nvSpPr>
          <p:cNvPr id="4" name="Rectangle 40"/>
          <p:cNvSpPr>
            <a:spLocks noGrp="1" noChangeArrowheads="1"/>
          </p:cNvSpPr>
          <p:nvPr>
            <p:ph type="ftr" idx="11"/>
          </p:nvPr>
        </p:nvSpPr>
        <p:spPr>
          <a:ln/>
        </p:spPr>
        <p:txBody>
          <a:bodyPr/>
          <a:lstStyle>
            <a:lvl1pPr>
              <a:defRPr/>
            </a:lvl1pPr>
          </a:lstStyle>
          <a:p>
            <a:pPr>
              <a:defRPr/>
            </a:pPr>
            <a:endParaRPr lang="ru-RU"/>
          </a:p>
        </p:txBody>
      </p:sp>
      <p:sp>
        <p:nvSpPr>
          <p:cNvPr id="5" name="Rectangle 41"/>
          <p:cNvSpPr>
            <a:spLocks noGrp="1" noChangeArrowheads="1"/>
          </p:cNvSpPr>
          <p:nvPr>
            <p:ph type="sldNum" idx="12"/>
          </p:nvPr>
        </p:nvSpPr>
        <p:spPr>
          <a:ln/>
        </p:spPr>
        <p:txBody>
          <a:bodyPr/>
          <a:lstStyle>
            <a:lvl1pPr>
              <a:defRPr/>
            </a:lvl1pPr>
          </a:lstStyle>
          <a:p>
            <a:pPr>
              <a:defRPr/>
            </a:pPr>
            <a:fld id="{D9943792-ED86-4AD4-8A1F-0F86D4CEBC9E}" type="slidenum">
              <a:rPr lang="ru-RU"/>
              <a:pPr>
                <a:defRPr/>
              </a:pPr>
              <a:t>‹#›</a:t>
            </a:fld>
            <a:endParaRPr lang="ru-RU"/>
          </a:p>
        </p:txBody>
      </p:sp>
    </p:spTree>
    <p:extLst>
      <p:ext uri="{BB962C8B-B14F-4D97-AF65-F5344CB8AC3E}">
        <p14:creationId xmlns:p14="http://schemas.microsoft.com/office/powerpoint/2010/main" val="906438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idx="10"/>
          </p:nvPr>
        </p:nvSpPr>
        <p:spPr>
          <a:ln/>
        </p:spPr>
        <p:txBody>
          <a:bodyPr/>
          <a:lstStyle>
            <a:lvl1pPr>
              <a:defRPr/>
            </a:lvl1pPr>
          </a:lstStyle>
          <a:p>
            <a:pPr>
              <a:defRPr/>
            </a:pPr>
            <a:endParaRPr lang="ru-RU"/>
          </a:p>
        </p:txBody>
      </p:sp>
      <p:sp>
        <p:nvSpPr>
          <p:cNvPr id="3" name="Rectangle 40"/>
          <p:cNvSpPr>
            <a:spLocks noGrp="1" noChangeArrowheads="1"/>
          </p:cNvSpPr>
          <p:nvPr>
            <p:ph type="ftr" idx="11"/>
          </p:nvPr>
        </p:nvSpPr>
        <p:spPr>
          <a:ln/>
        </p:spPr>
        <p:txBody>
          <a:bodyPr/>
          <a:lstStyle>
            <a:lvl1pPr>
              <a:defRPr/>
            </a:lvl1pPr>
          </a:lstStyle>
          <a:p>
            <a:pPr>
              <a:defRPr/>
            </a:pPr>
            <a:endParaRPr lang="ru-RU"/>
          </a:p>
        </p:txBody>
      </p:sp>
      <p:sp>
        <p:nvSpPr>
          <p:cNvPr id="4" name="Rectangle 41"/>
          <p:cNvSpPr>
            <a:spLocks noGrp="1" noChangeArrowheads="1"/>
          </p:cNvSpPr>
          <p:nvPr>
            <p:ph type="sldNum" idx="12"/>
          </p:nvPr>
        </p:nvSpPr>
        <p:spPr>
          <a:ln/>
        </p:spPr>
        <p:txBody>
          <a:bodyPr/>
          <a:lstStyle>
            <a:lvl1pPr>
              <a:defRPr/>
            </a:lvl1pPr>
          </a:lstStyle>
          <a:p>
            <a:pPr>
              <a:defRPr/>
            </a:pPr>
            <a:fld id="{8C3B0C53-8E36-47A3-9903-0EF5B223FD58}" type="slidenum">
              <a:rPr lang="ru-RU"/>
              <a:pPr>
                <a:defRPr/>
              </a:pPr>
              <a:t>‹#›</a:t>
            </a:fld>
            <a:endParaRPr lang="ru-RU"/>
          </a:p>
        </p:txBody>
      </p:sp>
    </p:spTree>
    <p:extLst>
      <p:ext uri="{BB962C8B-B14F-4D97-AF65-F5344CB8AC3E}">
        <p14:creationId xmlns:p14="http://schemas.microsoft.com/office/powerpoint/2010/main" val="57675487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9"/>
          <p:cNvSpPr>
            <a:spLocks noGrp="1" noChangeArrowheads="1"/>
          </p:cNvSpPr>
          <p:nvPr>
            <p:ph type="dt" idx="10"/>
          </p:nvPr>
        </p:nvSpPr>
        <p:spPr>
          <a:ln/>
        </p:spPr>
        <p:txBody>
          <a:bodyPr/>
          <a:lstStyle>
            <a:lvl1pPr>
              <a:defRPr/>
            </a:lvl1pPr>
          </a:lstStyle>
          <a:p>
            <a:pPr>
              <a:defRPr/>
            </a:pPr>
            <a:endParaRPr lang="ru-RU"/>
          </a:p>
        </p:txBody>
      </p:sp>
      <p:sp>
        <p:nvSpPr>
          <p:cNvPr id="6" name="Rectangle 40"/>
          <p:cNvSpPr>
            <a:spLocks noGrp="1" noChangeArrowheads="1"/>
          </p:cNvSpPr>
          <p:nvPr>
            <p:ph type="ftr" idx="11"/>
          </p:nvPr>
        </p:nvSpPr>
        <p:spPr>
          <a:ln/>
        </p:spPr>
        <p:txBody>
          <a:bodyPr/>
          <a:lstStyle>
            <a:lvl1pPr>
              <a:defRPr/>
            </a:lvl1pPr>
          </a:lstStyle>
          <a:p>
            <a:pPr>
              <a:defRPr/>
            </a:pPr>
            <a:endParaRPr lang="ru-RU"/>
          </a:p>
        </p:txBody>
      </p:sp>
      <p:sp>
        <p:nvSpPr>
          <p:cNvPr id="7" name="Rectangle 41"/>
          <p:cNvSpPr>
            <a:spLocks noGrp="1" noChangeArrowheads="1"/>
          </p:cNvSpPr>
          <p:nvPr>
            <p:ph type="sldNum" idx="12"/>
          </p:nvPr>
        </p:nvSpPr>
        <p:spPr>
          <a:ln/>
        </p:spPr>
        <p:txBody>
          <a:bodyPr/>
          <a:lstStyle>
            <a:lvl1pPr>
              <a:defRPr/>
            </a:lvl1pPr>
          </a:lstStyle>
          <a:p>
            <a:pPr>
              <a:defRPr/>
            </a:pPr>
            <a:fld id="{99C960C4-1B10-4FEB-ABE5-64E7E762328E}" type="slidenum">
              <a:rPr lang="ru-RU"/>
              <a:pPr>
                <a:defRPr/>
              </a:pPr>
              <a:t>‹#›</a:t>
            </a:fld>
            <a:endParaRPr lang="ru-RU"/>
          </a:p>
        </p:txBody>
      </p:sp>
    </p:spTree>
    <p:extLst>
      <p:ext uri="{BB962C8B-B14F-4D97-AF65-F5344CB8AC3E}">
        <p14:creationId xmlns:p14="http://schemas.microsoft.com/office/powerpoint/2010/main" val="17171220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9"/>
          <p:cNvSpPr>
            <a:spLocks noGrp="1" noChangeArrowheads="1"/>
          </p:cNvSpPr>
          <p:nvPr>
            <p:ph type="dt" idx="10"/>
          </p:nvPr>
        </p:nvSpPr>
        <p:spPr>
          <a:ln/>
        </p:spPr>
        <p:txBody>
          <a:bodyPr/>
          <a:lstStyle>
            <a:lvl1pPr>
              <a:defRPr/>
            </a:lvl1pPr>
          </a:lstStyle>
          <a:p>
            <a:pPr>
              <a:defRPr/>
            </a:pPr>
            <a:endParaRPr lang="ru-RU"/>
          </a:p>
        </p:txBody>
      </p:sp>
      <p:sp>
        <p:nvSpPr>
          <p:cNvPr id="6" name="Rectangle 40"/>
          <p:cNvSpPr>
            <a:spLocks noGrp="1" noChangeArrowheads="1"/>
          </p:cNvSpPr>
          <p:nvPr>
            <p:ph type="ftr" idx="11"/>
          </p:nvPr>
        </p:nvSpPr>
        <p:spPr>
          <a:ln/>
        </p:spPr>
        <p:txBody>
          <a:bodyPr/>
          <a:lstStyle>
            <a:lvl1pPr>
              <a:defRPr/>
            </a:lvl1pPr>
          </a:lstStyle>
          <a:p>
            <a:pPr>
              <a:defRPr/>
            </a:pPr>
            <a:endParaRPr lang="ru-RU"/>
          </a:p>
        </p:txBody>
      </p:sp>
      <p:sp>
        <p:nvSpPr>
          <p:cNvPr id="7" name="Rectangle 41"/>
          <p:cNvSpPr>
            <a:spLocks noGrp="1" noChangeArrowheads="1"/>
          </p:cNvSpPr>
          <p:nvPr>
            <p:ph type="sldNum" idx="12"/>
          </p:nvPr>
        </p:nvSpPr>
        <p:spPr>
          <a:ln/>
        </p:spPr>
        <p:txBody>
          <a:bodyPr/>
          <a:lstStyle>
            <a:lvl1pPr>
              <a:defRPr/>
            </a:lvl1pPr>
          </a:lstStyle>
          <a:p>
            <a:pPr>
              <a:defRPr/>
            </a:pPr>
            <a:fld id="{46C2231D-33ED-42B0-B2FE-30FFE5B2D55B}" type="slidenum">
              <a:rPr lang="ru-RU"/>
              <a:pPr>
                <a:defRPr/>
              </a:pPr>
              <a:t>‹#›</a:t>
            </a:fld>
            <a:endParaRPr lang="ru-RU"/>
          </a:p>
        </p:txBody>
      </p:sp>
    </p:spTree>
    <p:extLst>
      <p:ext uri="{BB962C8B-B14F-4D97-AF65-F5344CB8AC3E}">
        <p14:creationId xmlns:p14="http://schemas.microsoft.com/office/powerpoint/2010/main" val="407608874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6CE4CA3E-AF2B-41E6-A88E-CFC5C4B7D398}" type="slidenum">
              <a:rPr lang="ru-RU"/>
              <a:pPr>
                <a:defRPr/>
              </a:pPr>
              <a:t>‹#›</a:t>
            </a:fld>
            <a:endParaRPr lang="ru-RU"/>
          </a:p>
        </p:txBody>
      </p:sp>
    </p:spTree>
    <p:extLst>
      <p:ext uri="{BB962C8B-B14F-4D97-AF65-F5344CB8AC3E}">
        <p14:creationId xmlns:p14="http://schemas.microsoft.com/office/powerpoint/2010/main" val="13647084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1604963"/>
            <a:ext cx="2055812" cy="452278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604963"/>
            <a:ext cx="6018213" cy="452278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5B8B52C6-21B5-4789-BCDF-32AAA262C53E}" type="slidenum">
              <a:rPr lang="ru-RU"/>
              <a:pPr>
                <a:defRPr/>
              </a:pPr>
              <a:t>‹#›</a:t>
            </a:fld>
            <a:endParaRPr lang="ru-RU"/>
          </a:p>
        </p:txBody>
      </p:sp>
    </p:spTree>
    <p:extLst>
      <p:ext uri="{BB962C8B-B14F-4D97-AF65-F5344CB8AC3E}">
        <p14:creationId xmlns:p14="http://schemas.microsoft.com/office/powerpoint/2010/main" val="111888830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692275"/>
            <a:ext cx="7769225" cy="1733550"/>
          </a:xfrm>
        </p:spPr>
        <p:txBody>
          <a:bodyPr/>
          <a:lstStyle/>
          <a:p>
            <a:r>
              <a:rPr lang="ru-RU"/>
              <a:t>Образец заголовка</a:t>
            </a:r>
          </a:p>
        </p:txBody>
      </p:sp>
      <p:sp>
        <p:nvSpPr>
          <p:cNvPr id="3" name="Rectangle 39"/>
          <p:cNvSpPr>
            <a:spLocks noGrp="1" noChangeArrowheads="1"/>
          </p:cNvSpPr>
          <p:nvPr>
            <p:ph type="dt" idx="10"/>
          </p:nvPr>
        </p:nvSpPr>
        <p:spPr>
          <a:ln/>
        </p:spPr>
        <p:txBody>
          <a:bodyPr/>
          <a:lstStyle>
            <a:lvl1pPr>
              <a:defRPr/>
            </a:lvl1pPr>
          </a:lstStyle>
          <a:p>
            <a:pPr>
              <a:defRPr/>
            </a:pPr>
            <a:endParaRPr lang="ru-RU"/>
          </a:p>
        </p:txBody>
      </p:sp>
      <p:sp>
        <p:nvSpPr>
          <p:cNvPr id="4" name="Rectangle 40"/>
          <p:cNvSpPr>
            <a:spLocks noGrp="1" noChangeArrowheads="1"/>
          </p:cNvSpPr>
          <p:nvPr>
            <p:ph type="ftr" idx="11"/>
          </p:nvPr>
        </p:nvSpPr>
        <p:spPr>
          <a:ln/>
        </p:spPr>
        <p:txBody>
          <a:bodyPr/>
          <a:lstStyle>
            <a:lvl1pPr>
              <a:defRPr/>
            </a:lvl1pPr>
          </a:lstStyle>
          <a:p>
            <a:pPr>
              <a:defRPr/>
            </a:pPr>
            <a:endParaRPr lang="ru-RU"/>
          </a:p>
        </p:txBody>
      </p:sp>
      <p:sp>
        <p:nvSpPr>
          <p:cNvPr id="5" name="Rectangle 41"/>
          <p:cNvSpPr>
            <a:spLocks noGrp="1" noChangeArrowheads="1"/>
          </p:cNvSpPr>
          <p:nvPr>
            <p:ph type="sldNum" idx="12"/>
          </p:nvPr>
        </p:nvSpPr>
        <p:spPr>
          <a:ln/>
        </p:spPr>
        <p:txBody>
          <a:bodyPr/>
          <a:lstStyle>
            <a:lvl1pPr>
              <a:defRPr/>
            </a:lvl1pPr>
          </a:lstStyle>
          <a:p>
            <a:pPr>
              <a:defRPr/>
            </a:pPr>
            <a:fld id="{E9F1D4F2-D67C-42E1-AA3D-E2F8DA6C8042}" type="slidenum">
              <a:rPr lang="ru-RU"/>
              <a:pPr>
                <a:defRPr/>
              </a:pPr>
              <a:t>‹#›</a:t>
            </a:fld>
            <a:endParaRPr lang="ru-RU"/>
          </a:p>
        </p:txBody>
      </p:sp>
    </p:spTree>
    <p:extLst>
      <p:ext uri="{BB962C8B-B14F-4D97-AF65-F5344CB8AC3E}">
        <p14:creationId xmlns:p14="http://schemas.microsoft.com/office/powerpoint/2010/main" val="37240113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15.01.2021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15.01.2021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15.01.2021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15.01.2021</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15.01.2021</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15.01.2021</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CC"/>
            </a:gs>
            <a:gs pos="100000">
              <a:srgbClr val="00274F"/>
            </a:gs>
          </a:gsLst>
          <a:lin ang="5400000" scaled="1"/>
        </a:gra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0"/>
            <a:ext cx="9145588" cy="6848475"/>
            <a:chOff x="0" y="0"/>
            <a:chExt cx="5761" cy="4314"/>
          </a:xfrm>
        </p:grpSpPr>
        <p:sp>
          <p:nvSpPr>
            <p:cNvPr id="2" name="Freeform 2"/>
            <p:cNvSpPr>
              <a:spLocks noChangeArrowheads="1"/>
            </p:cNvSpPr>
            <p:nvPr/>
          </p:nvSpPr>
          <p:spPr bwMode="auto">
            <a:xfrm>
              <a:off x="5043" y="2625"/>
              <a:ext cx="719" cy="1689"/>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rgbClr val="003B76"/>
                </a:gs>
                <a:gs pos="100000">
                  <a:srgbClr val="00234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51" name="Freeform 3"/>
            <p:cNvSpPr>
              <a:spLocks noChangeArrowheads="1"/>
            </p:cNvSpPr>
            <p:nvPr/>
          </p:nvSpPr>
          <p:spPr bwMode="auto">
            <a:xfrm>
              <a:off x="5384" y="3793"/>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rgbClr val="003B76"/>
                </a:gs>
                <a:gs pos="100000">
                  <a:srgbClr val="00234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52" name="Freeform 4"/>
            <p:cNvSpPr>
              <a:spLocks noChangeArrowheads="1"/>
            </p:cNvSpPr>
            <p:nvPr/>
          </p:nvSpPr>
          <p:spPr bwMode="auto">
            <a:xfrm>
              <a:off x="5678" y="4213"/>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rgbClr val="003B76"/>
                </a:gs>
                <a:gs pos="100000">
                  <a:srgbClr val="00234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grpSp>
          <p:nvGrpSpPr>
            <p:cNvPr id="2059" name="Group 5"/>
            <p:cNvGrpSpPr>
              <a:grpSpLocks/>
            </p:cNvGrpSpPr>
            <p:nvPr/>
          </p:nvGrpSpPr>
          <p:grpSpPr bwMode="auto">
            <a:xfrm>
              <a:off x="287" y="0"/>
              <a:ext cx="5095" cy="4313"/>
              <a:chOff x="287" y="0"/>
              <a:chExt cx="5095" cy="4313"/>
            </a:xfrm>
          </p:grpSpPr>
          <p:sp>
            <p:nvSpPr>
              <p:cNvPr id="2054" name="Freeform 6"/>
              <p:cNvSpPr>
                <a:spLocks noChangeArrowheads="1"/>
              </p:cNvSpPr>
              <p:nvPr/>
            </p:nvSpPr>
            <p:spPr bwMode="auto">
              <a:xfrm>
                <a:off x="2787" y="0"/>
                <a:ext cx="72" cy="4314"/>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rgbClr val="0066CC"/>
                  </a:gs>
                  <a:gs pos="100000">
                    <a:srgbClr val="00438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55" name="Freeform 7"/>
              <p:cNvSpPr>
                <a:spLocks noChangeArrowheads="1"/>
              </p:cNvSpPr>
              <p:nvPr/>
            </p:nvSpPr>
            <p:spPr bwMode="auto">
              <a:xfrm>
                <a:off x="3087" y="0"/>
                <a:ext cx="174" cy="4314"/>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rgbClr val="0066CC"/>
                  </a:gs>
                  <a:gs pos="100000">
                    <a:srgbClr val="00438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56" name="Freeform 8"/>
              <p:cNvSpPr>
                <a:spLocks noChangeArrowheads="1"/>
              </p:cNvSpPr>
              <p:nvPr/>
            </p:nvSpPr>
            <p:spPr bwMode="auto">
              <a:xfrm>
                <a:off x="3356" y="0"/>
                <a:ext cx="337" cy="4314"/>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rgbClr val="0066CC"/>
                  </a:gs>
                  <a:gs pos="100000">
                    <a:srgbClr val="00438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57" name="Freeform 9"/>
              <p:cNvSpPr>
                <a:spLocks noChangeArrowheads="1"/>
              </p:cNvSpPr>
              <p:nvPr/>
            </p:nvSpPr>
            <p:spPr bwMode="auto">
              <a:xfrm>
                <a:off x="3673" y="0"/>
                <a:ext cx="427" cy="4314"/>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rgbClr val="0066CC"/>
                  </a:gs>
                  <a:gs pos="100000">
                    <a:srgbClr val="00438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58" name="Freeform 10"/>
              <p:cNvSpPr>
                <a:spLocks noChangeArrowheads="1"/>
              </p:cNvSpPr>
              <p:nvPr/>
            </p:nvSpPr>
            <p:spPr bwMode="auto">
              <a:xfrm>
                <a:off x="3943" y="0"/>
                <a:ext cx="558" cy="4314"/>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rgbClr val="0066CC"/>
                  </a:gs>
                  <a:gs pos="100000">
                    <a:srgbClr val="00438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3" name="Freeform 11"/>
              <p:cNvSpPr>
                <a:spLocks noChangeArrowheads="1"/>
              </p:cNvSpPr>
              <p:nvPr/>
            </p:nvSpPr>
            <p:spPr bwMode="auto">
              <a:xfrm>
                <a:off x="4243" y="0"/>
                <a:ext cx="690" cy="4314"/>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rgbClr val="0066CC"/>
                  </a:gs>
                  <a:gs pos="100000">
                    <a:srgbClr val="00438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60" name="Freeform 12"/>
              <p:cNvSpPr>
                <a:spLocks noChangeArrowheads="1"/>
              </p:cNvSpPr>
              <p:nvPr/>
            </p:nvSpPr>
            <p:spPr bwMode="auto">
              <a:xfrm>
                <a:off x="4519" y="0"/>
                <a:ext cx="864" cy="4314"/>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rgbClr val="0066CC"/>
                  </a:gs>
                  <a:gs pos="100000">
                    <a:srgbClr val="00438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61" name="Freeform 13"/>
              <p:cNvSpPr>
                <a:spLocks noChangeArrowheads="1"/>
              </p:cNvSpPr>
              <p:nvPr/>
            </p:nvSpPr>
            <p:spPr bwMode="auto">
              <a:xfrm>
                <a:off x="2397" y="0"/>
                <a:ext cx="150" cy="4314"/>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rgbClr val="0066CC"/>
                  </a:gs>
                  <a:gs pos="100000">
                    <a:srgbClr val="00438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62" name="Freeform 14"/>
              <p:cNvSpPr>
                <a:spLocks noChangeArrowheads="1"/>
              </p:cNvSpPr>
              <p:nvPr/>
            </p:nvSpPr>
            <p:spPr bwMode="auto">
              <a:xfrm>
                <a:off x="1965" y="0"/>
                <a:ext cx="300" cy="4314"/>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rgbClr val="0066CC"/>
                  </a:gs>
                  <a:gs pos="100000">
                    <a:srgbClr val="00438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63" name="Freeform 15"/>
              <p:cNvSpPr>
                <a:spLocks noChangeArrowheads="1"/>
              </p:cNvSpPr>
              <p:nvPr/>
            </p:nvSpPr>
            <p:spPr bwMode="auto">
              <a:xfrm>
                <a:off x="1564" y="0"/>
                <a:ext cx="425" cy="4314"/>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rgbClr val="0066CC"/>
                  </a:gs>
                  <a:gs pos="100000">
                    <a:srgbClr val="00438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64" name="Freeform 16"/>
              <p:cNvSpPr>
                <a:spLocks noChangeArrowheads="1"/>
              </p:cNvSpPr>
              <p:nvPr/>
            </p:nvSpPr>
            <p:spPr bwMode="auto">
              <a:xfrm>
                <a:off x="1126" y="0"/>
                <a:ext cx="575" cy="4314"/>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rgbClr val="0066CC"/>
                  </a:gs>
                  <a:gs pos="100000">
                    <a:srgbClr val="00438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65" name="Freeform 17"/>
              <p:cNvSpPr>
                <a:spLocks noChangeArrowheads="1"/>
              </p:cNvSpPr>
              <p:nvPr/>
            </p:nvSpPr>
            <p:spPr bwMode="auto">
              <a:xfrm>
                <a:off x="700" y="0"/>
                <a:ext cx="737" cy="4314"/>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rgbClr val="0066CC"/>
                  </a:gs>
                  <a:gs pos="100000">
                    <a:srgbClr val="00438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66" name="Freeform 18"/>
              <p:cNvSpPr>
                <a:spLocks noChangeArrowheads="1"/>
              </p:cNvSpPr>
              <p:nvPr/>
            </p:nvSpPr>
            <p:spPr bwMode="auto">
              <a:xfrm>
                <a:off x="287" y="0"/>
                <a:ext cx="840" cy="4314"/>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rgbClr val="0066CC"/>
                  </a:gs>
                  <a:gs pos="100000">
                    <a:srgbClr val="00438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grpSp>
        <p:sp>
          <p:nvSpPr>
            <p:cNvPr id="2067" name="Freeform 19"/>
            <p:cNvSpPr>
              <a:spLocks noChangeArrowheads="1"/>
            </p:cNvSpPr>
            <p:nvPr/>
          </p:nvSpPr>
          <p:spPr bwMode="auto">
            <a:xfrm>
              <a:off x="5" y="2900"/>
              <a:ext cx="606" cy="1414"/>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rgbClr val="003B76"/>
                </a:gs>
                <a:gs pos="100000">
                  <a:srgbClr val="00234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68" name="Freeform 20"/>
            <p:cNvSpPr>
              <a:spLocks noChangeArrowheads="1"/>
            </p:cNvSpPr>
            <p:nvPr/>
          </p:nvSpPr>
          <p:spPr bwMode="auto">
            <a:xfrm>
              <a:off x="5" y="3889"/>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rgbClr val="003B76"/>
                </a:gs>
                <a:gs pos="100000">
                  <a:srgbClr val="002347"/>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69" name="Freeform 21"/>
            <p:cNvSpPr>
              <a:spLocks noChangeArrowheads="1"/>
            </p:cNvSpPr>
            <p:nvPr/>
          </p:nvSpPr>
          <p:spPr bwMode="auto">
            <a:xfrm>
              <a:off x="4774"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rgbClr val="0066CC"/>
                </a:gs>
                <a:gs pos="100000">
                  <a:srgbClr val="005FBF"/>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70" name="Freeform 22"/>
            <p:cNvSpPr>
              <a:spLocks noChangeArrowheads="1"/>
            </p:cNvSpPr>
            <p:nvPr/>
          </p:nvSpPr>
          <p:spPr bwMode="auto">
            <a:xfrm>
              <a:off x="5039"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rgbClr val="0066CC"/>
            </a:soli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71" name="Freeform 23"/>
            <p:cNvSpPr>
              <a:spLocks noChangeArrowheads="1"/>
            </p:cNvSpPr>
            <p:nvPr/>
          </p:nvSpPr>
          <p:spPr bwMode="auto">
            <a:xfrm>
              <a:off x="5350"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rgbClr val="0066CC"/>
            </a:soli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72" name="Freeform 24"/>
            <p:cNvSpPr>
              <a:spLocks noChangeArrowheads="1"/>
            </p:cNvSpPr>
            <p:nvPr/>
          </p:nvSpPr>
          <p:spPr bwMode="auto">
            <a:xfrm>
              <a:off x="5" y="0"/>
              <a:ext cx="858" cy="1408"/>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rgbClr val="0066CC"/>
                </a:gs>
                <a:gs pos="100000">
                  <a:srgbClr val="005FBF"/>
                </a:gs>
              </a:gsLst>
              <a:lin ang="5400000" scaled="1"/>
            </a:gra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73" name="Freeform 25"/>
            <p:cNvSpPr>
              <a:spLocks noChangeArrowheads="1"/>
            </p:cNvSpPr>
            <p:nvPr/>
          </p:nvSpPr>
          <p:spPr bwMode="auto">
            <a:xfrm>
              <a:off x="5"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rgbClr val="0066CC"/>
            </a:soli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74" name="Freeform 26"/>
            <p:cNvSpPr>
              <a:spLocks noChangeArrowheads="1"/>
            </p:cNvSpPr>
            <p:nvPr/>
          </p:nvSpPr>
          <p:spPr bwMode="auto">
            <a:xfrm>
              <a:off x="5"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rgbClr val="0066CC"/>
            </a:solid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75" name="Line 27"/>
            <p:cNvSpPr>
              <a:spLocks noChangeShapeType="1"/>
            </p:cNvSpPr>
            <p:nvPr/>
          </p:nvSpPr>
          <p:spPr bwMode="auto">
            <a:xfrm>
              <a:off x="0" y="2748"/>
              <a:ext cx="5757" cy="1"/>
            </a:xfrm>
            <a:prstGeom prst="line">
              <a:avLst/>
            </a:prstGeom>
            <a:noFill/>
            <a:ln w="15840">
              <a:solidFill>
                <a:srgbClr val="0066CC"/>
              </a:solidFill>
              <a:miter lim="800000"/>
              <a:headEnd/>
              <a:tailEnd/>
            </a:ln>
            <a:effectLst/>
          </p:spPr>
          <p:txBody>
            <a:bodyP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76" name="Line 28"/>
            <p:cNvSpPr>
              <a:spLocks noChangeShapeType="1"/>
            </p:cNvSpPr>
            <p:nvPr/>
          </p:nvSpPr>
          <p:spPr bwMode="auto">
            <a:xfrm>
              <a:off x="0" y="2355"/>
              <a:ext cx="5757" cy="1"/>
            </a:xfrm>
            <a:prstGeom prst="line">
              <a:avLst/>
            </a:prstGeom>
            <a:noFill/>
            <a:ln w="15840">
              <a:solidFill>
                <a:srgbClr val="0066CC"/>
              </a:solidFill>
              <a:miter lim="800000"/>
              <a:headEnd/>
              <a:tailEnd/>
            </a:ln>
            <a:effectLst/>
          </p:spPr>
          <p:txBody>
            <a:bodyP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77" name="Line 29"/>
            <p:cNvSpPr>
              <a:spLocks noChangeShapeType="1"/>
            </p:cNvSpPr>
            <p:nvPr/>
          </p:nvSpPr>
          <p:spPr bwMode="auto">
            <a:xfrm>
              <a:off x="0" y="3141"/>
              <a:ext cx="5757" cy="1"/>
            </a:xfrm>
            <a:prstGeom prst="line">
              <a:avLst/>
            </a:prstGeom>
            <a:noFill/>
            <a:ln w="15840">
              <a:solidFill>
                <a:srgbClr val="003B76"/>
              </a:solidFill>
              <a:miter lim="800000"/>
              <a:headEnd/>
              <a:tailEnd/>
            </a:ln>
            <a:effectLst/>
          </p:spPr>
          <p:txBody>
            <a:bodyP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grpSp>
          <p:nvGrpSpPr>
            <p:cNvPr id="4" name="Group 30"/>
            <p:cNvGrpSpPr>
              <a:grpSpLocks/>
            </p:cNvGrpSpPr>
            <p:nvPr/>
          </p:nvGrpSpPr>
          <p:grpSpPr bwMode="auto">
            <a:xfrm>
              <a:off x="0" y="392"/>
              <a:ext cx="5755" cy="1568"/>
              <a:chOff x="0" y="392"/>
              <a:chExt cx="5755" cy="1568"/>
            </a:xfrm>
          </p:grpSpPr>
          <p:sp>
            <p:nvSpPr>
              <p:cNvPr id="2079" name="Line 31"/>
              <p:cNvSpPr>
                <a:spLocks noChangeShapeType="1"/>
              </p:cNvSpPr>
              <p:nvPr/>
            </p:nvSpPr>
            <p:spPr bwMode="auto">
              <a:xfrm>
                <a:off x="0" y="783"/>
                <a:ext cx="5756" cy="1"/>
              </a:xfrm>
              <a:prstGeom prst="line">
                <a:avLst/>
              </a:prstGeom>
              <a:noFill/>
              <a:ln w="15840">
                <a:solidFill>
                  <a:srgbClr val="0066CC"/>
                </a:solidFill>
                <a:miter lim="800000"/>
                <a:headEnd/>
                <a:tailEnd/>
              </a:ln>
              <a:effectLst/>
            </p:spPr>
            <p:txBody>
              <a:bodyP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80" name="Line 32"/>
              <p:cNvSpPr>
                <a:spLocks noChangeShapeType="1"/>
              </p:cNvSpPr>
              <p:nvPr/>
            </p:nvSpPr>
            <p:spPr bwMode="auto">
              <a:xfrm>
                <a:off x="0" y="1960"/>
                <a:ext cx="5756" cy="1"/>
              </a:xfrm>
              <a:prstGeom prst="line">
                <a:avLst/>
              </a:prstGeom>
              <a:noFill/>
              <a:ln w="15840">
                <a:solidFill>
                  <a:srgbClr val="0066CC"/>
                </a:solidFill>
                <a:miter lim="800000"/>
                <a:headEnd/>
                <a:tailEnd/>
              </a:ln>
              <a:effectLst/>
            </p:spPr>
            <p:txBody>
              <a:bodyP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81" name="Line 33"/>
              <p:cNvSpPr>
                <a:spLocks noChangeShapeType="1"/>
              </p:cNvSpPr>
              <p:nvPr/>
            </p:nvSpPr>
            <p:spPr bwMode="auto">
              <a:xfrm>
                <a:off x="0" y="1568"/>
                <a:ext cx="5756" cy="1"/>
              </a:xfrm>
              <a:prstGeom prst="line">
                <a:avLst/>
              </a:prstGeom>
              <a:noFill/>
              <a:ln w="15840">
                <a:solidFill>
                  <a:srgbClr val="0066CC"/>
                </a:solidFill>
                <a:miter lim="800000"/>
                <a:headEnd/>
                <a:tailEnd/>
              </a:ln>
              <a:effectLst/>
            </p:spPr>
            <p:txBody>
              <a:bodyP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82" name="Line 34"/>
              <p:cNvSpPr>
                <a:spLocks noChangeShapeType="1"/>
              </p:cNvSpPr>
              <p:nvPr/>
            </p:nvSpPr>
            <p:spPr bwMode="auto">
              <a:xfrm>
                <a:off x="0" y="1175"/>
                <a:ext cx="5756" cy="1"/>
              </a:xfrm>
              <a:prstGeom prst="line">
                <a:avLst/>
              </a:prstGeom>
              <a:noFill/>
              <a:ln w="15840">
                <a:solidFill>
                  <a:srgbClr val="0066CC"/>
                </a:solidFill>
                <a:miter lim="800000"/>
                <a:headEnd/>
                <a:tailEnd/>
              </a:ln>
              <a:effectLst/>
            </p:spPr>
            <p:txBody>
              <a:bodyP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83" name="Line 35"/>
              <p:cNvSpPr>
                <a:spLocks noChangeShapeType="1"/>
              </p:cNvSpPr>
              <p:nvPr/>
            </p:nvSpPr>
            <p:spPr bwMode="auto">
              <a:xfrm>
                <a:off x="0" y="392"/>
                <a:ext cx="5756" cy="1"/>
              </a:xfrm>
              <a:prstGeom prst="line">
                <a:avLst/>
              </a:prstGeom>
              <a:noFill/>
              <a:ln w="15840">
                <a:solidFill>
                  <a:srgbClr val="0066CC"/>
                </a:solidFill>
                <a:miter lim="800000"/>
                <a:headEnd/>
                <a:tailEnd/>
              </a:ln>
              <a:effectLst/>
            </p:spPr>
            <p:txBody>
              <a:bodyP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grpSp>
        <p:sp>
          <p:nvSpPr>
            <p:cNvPr id="2084" name="Line 36"/>
            <p:cNvSpPr>
              <a:spLocks noChangeShapeType="1"/>
            </p:cNvSpPr>
            <p:nvPr/>
          </p:nvSpPr>
          <p:spPr bwMode="auto">
            <a:xfrm>
              <a:off x="0" y="3927"/>
              <a:ext cx="5757" cy="1"/>
            </a:xfrm>
            <a:prstGeom prst="line">
              <a:avLst/>
            </a:prstGeom>
            <a:noFill/>
            <a:ln w="15840">
              <a:solidFill>
                <a:srgbClr val="003B76"/>
              </a:solidFill>
              <a:miter lim="800000"/>
              <a:headEnd/>
              <a:tailEnd/>
            </a:ln>
            <a:effectLst/>
          </p:spPr>
          <p:txBody>
            <a:bodyP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sp>
          <p:nvSpPr>
            <p:cNvPr id="2085" name="Line 37"/>
            <p:cNvSpPr>
              <a:spLocks noChangeShapeType="1"/>
            </p:cNvSpPr>
            <p:nvPr/>
          </p:nvSpPr>
          <p:spPr bwMode="auto">
            <a:xfrm>
              <a:off x="0" y="3534"/>
              <a:ext cx="5757" cy="1"/>
            </a:xfrm>
            <a:prstGeom prst="line">
              <a:avLst/>
            </a:prstGeom>
            <a:noFill/>
            <a:ln w="15840">
              <a:solidFill>
                <a:srgbClr val="003B76"/>
              </a:solidFill>
              <a:miter lim="800000"/>
              <a:headEnd/>
              <a:tailEnd/>
            </a:ln>
            <a:effectLst/>
          </p:spPr>
          <p:txBody>
            <a:bodyPr/>
            <a:lstStyle/>
            <a:p>
              <a:pPr defTabSz="449263" fontAlgn="base">
                <a:spcBef>
                  <a:spcPct val="0"/>
                </a:spcBef>
                <a:spcAft>
                  <a:spcPct val="0"/>
                </a:spcAft>
                <a:buClr>
                  <a:srgbClr val="000000"/>
                </a:buClr>
                <a:buSzPct val="100000"/>
                <a:buFont typeface="Times New Roman" pitchFamily="16" charset="0"/>
                <a:buNone/>
                <a:defRPr/>
              </a:pPr>
              <a:endParaRPr lang="ru-RU">
                <a:solidFill>
                  <a:srgbClr val="FFFFFF"/>
                </a:solidFill>
                <a:latin typeface="Arial" charset="0"/>
                <a:ea typeface="Arial Unicode MS" pitchFamily="34" charset="-128"/>
              </a:endParaRPr>
            </a:p>
          </p:txBody>
        </p:sp>
      </p:grpSp>
      <p:sp>
        <p:nvSpPr>
          <p:cNvPr id="2086" name="Rectangle 38"/>
          <p:cNvSpPr>
            <a:spLocks noGrp="1" noChangeArrowheads="1"/>
          </p:cNvSpPr>
          <p:nvPr>
            <p:ph type="title"/>
          </p:nvPr>
        </p:nvSpPr>
        <p:spPr bwMode="auto">
          <a:xfrm>
            <a:off x="685800" y="1692275"/>
            <a:ext cx="7769225" cy="1733550"/>
          </a:xfrm>
          <a:prstGeom prst="rect">
            <a:avLst/>
          </a:prstGeom>
          <a:noFill/>
          <a:ln w="9525">
            <a:noFill/>
            <a:round/>
            <a:headEnd/>
            <a:tailEnd/>
          </a:ln>
          <a:effectLst/>
        </p:spPr>
        <p:txBody>
          <a:bodyPr vert="horz" wrap="square" lIns="90000" tIns="46800" rIns="90000" bIns="46800" numCol="1" anchor="b" anchorCtr="1" compatLnSpc="1">
            <a:prstTxWarp prst="textNoShape">
              <a:avLst/>
            </a:prstTxWarp>
          </a:bodyPr>
          <a:lstStyle/>
          <a:p>
            <a:pPr lvl="0"/>
            <a:r>
              <a:rPr lang="en-GB"/>
              <a:t>Для правки текста заголовка щелкните мышью</a:t>
            </a:r>
          </a:p>
        </p:txBody>
      </p:sp>
      <p:sp>
        <p:nvSpPr>
          <p:cNvPr id="2087" name="Rectangle 39"/>
          <p:cNvSpPr>
            <a:spLocks noGrp="1" noChangeArrowheads="1"/>
          </p:cNvSpPr>
          <p:nvPr>
            <p:ph type="dt"/>
          </p:nvPr>
        </p:nvSpPr>
        <p:spPr bwMode="auto">
          <a:xfrm>
            <a:off x="457200" y="6243638"/>
            <a:ext cx="2130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Times New Roman" pitchFamily="16" charset="0"/>
              <a:buNone/>
              <a:tabLst>
                <a:tab pos="723900" algn="l"/>
                <a:tab pos="1447800" algn="l"/>
              </a:tabLst>
              <a:defRPr sz="1000">
                <a:solidFill>
                  <a:srgbClr val="000000"/>
                </a:solidFill>
                <a:effectLst>
                  <a:outerShdw blurRad="38100" dist="38100" dir="2700000" algn="tl">
                    <a:srgbClr val="FFFFFF"/>
                  </a:outerShdw>
                </a:effectLst>
                <a:latin typeface="+mn-lt"/>
                <a:ea typeface="+mn-ea"/>
                <a:cs typeface="Arial Unicode MS" pitchFamily="32" charset="0"/>
              </a:defRPr>
            </a:lvl1pPr>
          </a:lstStyle>
          <a:p>
            <a:pPr defTabSz="449263" fontAlgn="base">
              <a:spcBef>
                <a:spcPct val="0"/>
              </a:spcBef>
              <a:spcAft>
                <a:spcPct val="0"/>
              </a:spcAft>
              <a:buClr>
                <a:srgbClr val="000000"/>
              </a:buClr>
              <a:buSzPct val="100000"/>
              <a:defRPr/>
            </a:pPr>
            <a:endParaRPr lang="ru-RU"/>
          </a:p>
        </p:txBody>
      </p:sp>
      <p:sp>
        <p:nvSpPr>
          <p:cNvPr id="2088" name="Rectangle 40"/>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Font typeface="Times New Roman" pitchFamily="16" charset="0"/>
              <a:buNone/>
              <a:tabLst>
                <a:tab pos="723900" algn="l"/>
                <a:tab pos="1447800" algn="l"/>
                <a:tab pos="2171700" algn="l"/>
              </a:tabLst>
              <a:defRPr sz="1000">
                <a:solidFill>
                  <a:srgbClr val="000000"/>
                </a:solidFill>
                <a:effectLst>
                  <a:outerShdw blurRad="38100" dist="38100" dir="2700000" algn="tl">
                    <a:srgbClr val="FFFFFF"/>
                  </a:outerShdw>
                </a:effectLst>
                <a:latin typeface="+mn-lt"/>
                <a:ea typeface="+mn-ea"/>
                <a:cs typeface="Arial Unicode MS" pitchFamily="32" charset="0"/>
              </a:defRPr>
            </a:lvl1pPr>
          </a:lstStyle>
          <a:p>
            <a:pPr defTabSz="449263" fontAlgn="base">
              <a:spcBef>
                <a:spcPct val="0"/>
              </a:spcBef>
              <a:spcAft>
                <a:spcPct val="0"/>
              </a:spcAft>
              <a:buClr>
                <a:srgbClr val="000000"/>
              </a:buClr>
              <a:buSzPct val="100000"/>
              <a:defRPr/>
            </a:pPr>
            <a:endParaRPr lang="ru-RU"/>
          </a:p>
        </p:txBody>
      </p:sp>
      <p:sp>
        <p:nvSpPr>
          <p:cNvPr id="2089" name="Rectangle 41"/>
          <p:cNvSpPr>
            <a:spLocks noGrp="1" noChangeArrowheads="1"/>
          </p:cNvSpPr>
          <p:nvPr>
            <p:ph type="sldNum"/>
          </p:nvPr>
        </p:nvSpPr>
        <p:spPr bwMode="auto">
          <a:xfrm>
            <a:off x="6553200" y="6243638"/>
            <a:ext cx="2130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Times New Roman" pitchFamily="16" charset="0"/>
              <a:buNone/>
              <a:tabLst>
                <a:tab pos="723900" algn="l"/>
                <a:tab pos="1447800" algn="l"/>
              </a:tabLst>
              <a:defRPr sz="1000">
                <a:solidFill>
                  <a:srgbClr val="000000"/>
                </a:solidFill>
                <a:effectLst>
                  <a:outerShdw blurRad="38100" dist="38100" dir="2700000" algn="tl">
                    <a:srgbClr val="FFFFFF"/>
                  </a:outerShdw>
                </a:effectLst>
                <a:latin typeface="+mn-lt"/>
                <a:ea typeface="+mn-ea"/>
                <a:cs typeface="Arial Unicode MS" pitchFamily="32" charset="0"/>
              </a:defRPr>
            </a:lvl1pPr>
          </a:lstStyle>
          <a:p>
            <a:pPr defTabSz="449263" fontAlgn="base">
              <a:spcBef>
                <a:spcPct val="0"/>
              </a:spcBef>
              <a:spcAft>
                <a:spcPct val="0"/>
              </a:spcAft>
              <a:buClr>
                <a:srgbClr val="000000"/>
              </a:buClr>
              <a:buSzPct val="100000"/>
              <a:defRPr/>
            </a:pPr>
            <a:fld id="{24EBC94A-A660-4DD3-AA3E-C2BE180210BF}" type="slidenum">
              <a:rPr lang="ru-RU"/>
              <a:pPr defTabSz="449263" fontAlgn="base">
                <a:spcBef>
                  <a:spcPct val="0"/>
                </a:spcBef>
                <a:spcAft>
                  <a:spcPct val="0"/>
                </a:spcAft>
                <a:buClr>
                  <a:srgbClr val="000000"/>
                </a:buClr>
                <a:buSzPct val="100000"/>
                <a:defRPr/>
              </a:pPr>
              <a:t>‹#›</a:t>
            </a:fld>
            <a:endParaRPr lang="ru-RU"/>
          </a:p>
        </p:txBody>
      </p:sp>
      <p:sp>
        <p:nvSpPr>
          <p:cNvPr id="2090" name="Rectangle 42"/>
          <p:cNvSpPr>
            <a:spLocks noGrp="1" noChangeArrowheads="1"/>
          </p:cNvSpPr>
          <p:nvPr>
            <p:ph type="body" idx="1"/>
          </p:nvPr>
        </p:nvSpPr>
        <p:spPr bwMode="auto">
          <a:xfrm>
            <a:off x="457200" y="1604963"/>
            <a:ext cx="8226425" cy="45227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a:t>Для правки структуры щелкните мышью</a:t>
            </a:r>
          </a:p>
          <a:p>
            <a:pPr lvl="1"/>
            <a:r>
              <a:rPr lang="en-GB"/>
              <a:t>Второй уровень структуры</a:t>
            </a:r>
          </a:p>
          <a:p>
            <a:pPr lvl="2"/>
            <a:r>
              <a:rPr lang="en-GB"/>
              <a:t>Третий уровень структуры</a:t>
            </a:r>
          </a:p>
          <a:p>
            <a:pPr lvl="3"/>
            <a:r>
              <a:rPr lang="en-GB"/>
              <a:t>Четвертый уровень структуры</a:t>
            </a:r>
          </a:p>
          <a:p>
            <a:pPr lvl="4"/>
            <a:r>
              <a:rPr lang="en-GB"/>
              <a:t>Пятый уровень структуры</a:t>
            </a:r>
          </a:p>
          <a:p>
            <a:pPr lvl="4"/>
            <a:r>
              <a:rPr lang="en-GB"/>
              <a:t>Шестой уровень структуры</a:t>
            </a:r>
          </a:p>
          <a:p>
            <a:pPr lvl="4"/>
            <a:r>
              <a:rPr lang="en-GB"/>
              <a:t>Седьмой уровень структуры</a:t>
            </a:r>
          </a:p>
          <a:p>
            <a:pPr lvl="4"/>
            <a:r>
              <a:rPr lang="en-GB"/>
              <a:t>Восьмой уровень структуры</a:t>
            </a:r>
          </a:p>
          <a:p>
            <a:pPr lvl="4"/>
            <a:r>
              <a:rPr lang="en-GB"/>
              <a:t>Девятый уровень структуры</a:t>
            </a:r>
          </a:p>
        </p:txBody>
      </p:sp>
    </p:spTree>
    <p:extLst>
      <p:ext uri="{BB962C8B-B14F-4D97-AF65-F5344CB8AC3E}">
        <p14:creationId xmlns:p14="http://schemas.microsoft.com/office/powerpoint/2010/main" val="3024295302"/>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Lst>
  <p:transition/>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mj-lt"/>
          <a:ea typeface="Arial Unicode MS" pitchFamily="34"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ea typeface="Arial Unicode MS" pitchFamily="34" charset="-128"/>
          <a:cs typeface="Arial Unicode MS" pitchFamily="32"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ea typeface="Arial Unicode MS" pitchFamily="34" charset="-128"/>
          <a:cs typeface="Arial Unicode MS" pitchFamily="32"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ea typeface="Arial Unicode MS" pitchFamily="34" charset="-128"/>
          <a:cs typeface="Arial Unicode MS" pitchFamily="32"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ea typeface="Arial Unicode MS" pitchFamily="34" charset="-128"/>
          <a:cs typeface="Arial Unicode MS" pitchFamily="32"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CCECFF"/>
          </a:solidFill>
          <a:effectLst>
            <a:outerShdw blurRad="38100" dist="38100" dir="2700000" algn="tl">
              <a:srgbClr val="000000"/>
            </a:outerShdw>
          </a:effectLst>
          <a:latin typeface="Arial" charset="0"/>
          <a:cs typeface="Arial Unicode MS" pitchFamily="32"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CCECFF"/>
          </a:solidFill>
          <a:effectLst>
            <a:outerShdw blurRad="38100" dist="38100" dir="2700000" algn="tl">
              <a:srgbClr val="000000"/>
            </a:outerShdw>
          </a:effectLst>
          <a:latin typeface="Arial" charset="0"/>
          <a:cs typeface="Arial Unicode MS" pitchFamily="32"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CCECFF"/>
          </a:solidFill>
          <a:effectLst>
            <a:outerShdw blurRad="38100" dist="38100" dir="2700000" algn="tl">
              <a:srgbClr val="000000"/>
            </a:outerShdw>
          </a:effectLst>
          <a:latin typeface="Arial" charset="0"/>
          <a:cs typeface="Arial Unicode MS" pitchFamily="32"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CCECFF"/>
          </a:solidFill>
          <a:effectLst>
            <a:outerShdw blurRad="38100" dist="38100" dir="2700000" algn="tl">
              <a:srgbClr val="000000"/>
            </a:outerShdw>
          </a:effectLst>
          <a:latin typeface="Arial" charset="0"/>
          <a:cs typeface="Arial Unicode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FFFFFF"/>
          </a:solidFill>
          <a:effectLst>
            <a:outerShdw blurRad="38100" dist="38100" dir="2700000" algn="tl">
              <a:srgbClr val="000000"/>
            </a:outerShdw>
          </a:effectLst>
          <a:latin typeface="+mn-lt"/>
          <a:ea typeface="Arial Unicode MS"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FFFFFF"/>
          </a:solidFill>
          <a:effectLst>
            <a:outerShdw blurRad="38100" dist="38100" dir="2700000" algn="tl">
              <a:srgbClr val="000000"/>
            </a:outerShdw>
          </a:effectLst>
          <a:latin typeface="+mn-lt"/>
          <a:ea typeface="Arial Unicode MS"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FFFFFF"/>
          </a:solidFill>
          <a:effectLst>
            <a:outerShdw blurRad="38100" dist="38100" dir="2700000" algn="tl">
              <a:srgbClr val="000000"/>
            </a:outerShdw>
          </a:effectLst>
          <a:latin typeface="+mn-lt"/>
          <a:ea typeface="Arial Unicode MS"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FFFFFF"/>
          </a:solidFill>
          <a:effectLst>
            <a:outerShdw blurRad="38100" dist="38100" dir="2700000" algn="tl">
              <a:srgbClr val="000000"/>
            </a:outerShdw>
          </a:effectLst>
          <a:latin typeface="+mn-lt"/>
          <a:ea typeface="Arial Unicode MS"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FFFFFF"/>
          </a:solidFill>
          <a:effectLst>
            <a:outerShdw blurRad="38100" dist="38100" dir="2700000" algn="tl">
              <a:srgbClr val="000000"/>
            </a:outerShdw>
          </a:effectLst>
          <a:latin typeface="+mn-lt"/>
          <a:ea typeface="Arial Unicode MS" pitchFamily="34" charset="-128"/>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908720"/>
            <a:ext cx="7989391" cy="5688632"/>
          </a:xfrm>
        </p:spPr>
        <p:txBody>
          <a:bodyPr/>
          <a:lstStyle/>
          <a:p>
            <a:pPr>
              <a:defRPr/>
            </a:pPr>
            <a:br>
              <a:rPr lang="ru-RU" sz="4800" b="1" dirty="0">
                <a:solidFill>
                  <a:schemeClr val="accent2"/>
                </a:solidFill>
                <a:effectLst>
                  <a:outerShdw blurRad="38100" dist="38100" dir="2700000" algn="tl">
                    <a:srgbClr val="C0C0C0"/>
                  </a:outerShdw>
                </a:effectLst>
                <a:latin typeface="Times New Roman" pitchFamily="18" charset="0"/>
              </a:rPr>
            </a:br>
            <a:br>
              <a:rPr lang="ru-RU" sz="4800" b="1" dirty="0">
                <a:solidFill>
                  <a:schemeClr val="accent2"/>
                </a:solidFill>
                <a:effectLst>
                  <a:outerShdw blurRad="38100" dist="38100" dir="2700000" algn="tl">
                    <a:srgbClr val="C0C0C0"/>
                  </a:outerShdw>
                </a:effectLst>
                <a:latin typeface="Times New Roman" pitchFamily="18" charset="0"/>
              </a:rPr>
            </a:br>
            <a:br>
              <a:rPr lang="ru-RU" sz="4800" b="1" dirty="0">
                <a:solidFill>
                  <a:schemeClr val="accent2"/>
                </a:solidFill>
                <a:effectLst>
                  <a:outerShdw blurRad="38100" dist="38100" dir="2700000" algn="tl">
                    <a:srgbClr val="C0C0C0"/>
                  </a:outerShdw>
                </a:effectLst>
                <a:latin typeface="Times New Roman" pitchFamily="18" charset="0"/>
              </a:rPr>
            </a:br>
            <a:br>
              <a:rPr lang="ru-RU" sz="4800" b="1" dirty="0">
                <a:solidFill>
                  <a:schemeClr val="accent2"/>
                </a:solidFill>
                <a:effectLst>
                  <a:outerShdw blurRad="38100" dist="38100" dir="2700000" algn="tl">
                    <a:srgbClr val="C0C0C0"/>
                  </a:outerShdw>
                </a:effectLst>
                <a:latin typeface="Times New Roman" pitchFamily="18" charset="0"/>
              </a:rPr>
            </a:br>
            <a:br>
              <a:rPr lang="ru-RU" sz="4800" b="1" dirty="0">
                <a:solidFill>
                  <a:schemeClr val="accent2"/>
                </a:solidFill>
                <a:effectLst>
                  <a:outerShdw blurRad="38100" dist="38100" dir="2700000" algn="tl">
                    <a:srgbClr val="C0C0C0"/>
                  </a:outerShdw>
                </a:effectLst>
                <a:latin typeface="Times New Roman" pitchFamily="18" charset="0"/>
              </a:rPr>
            </a:br>
            <a:br>
              <a:rPr lang="ru-RU" sz="4800" b="1" dirty="0">
                <a:solidFill>
                  <a:schemeClr val="accent2"/>
                </a:solidFill>
                <a:effectLst>
                  <a:outerShdw blurRad="38100" dist="38100" dir="2700000" algn="tl">
                    <a:srgbClr val="C0C0C0"/>
                  </a:outerShdw>
                </a:effectLst>
                <a:latin typeface="Times New Roman" pitchFamily="18" charset="0"/>
              </a:rPr>
            </a:br>
            <a:br>
              <a:rPr lang="ru-RU" sz="4800" b="1" dirty="0">
                <a:solidFill>
                  <a:schemeClr val="accent2"/>
                </a:solidFill>
                <a:effectLst>
                  <a:outerShdw blurRad="38100" dist="38100" dir="2700000" algn="tl">
                    <a:srgbClr val="C0C0C0"/>
                  </a:outerShdw>
                </a:effectLst>
                <a:latin typeface="Times New Roman" pitchFamily="18" charset="0"/>
              </a:rPr>
            </a:br>
            <a:br>
              <a:rPr lang="ru-RU" sz="4800" b="1" dirty="0">
                <a:solidFill>
                  <a:schemeClr val="accent2"/>
                </a:solidFill>
                <a:effectLst>
                  <a:outerShdw blurRad="38100" dist="38100" dir="2700000" algn="tl">
                    <a:srgbClr val="C0C0C0"/>
                  </a:outerShdw>
                </a:effectLst>
                <a:latin typeface="Times New Roman" pitchFamily="18" charset="0"/>
              </a:rPr>
            </a:br>
            <a:r>
              <a:rPr lang="ru-RU" sz="4800" b="1" dirty="0">
                <a:solidFill>
                  <a:schemeClr val="accent2"/>
                </a:solidFill>
                <a:effectLst>
                  <a:outerShdw blurRad="38100" dist="38100" dir="2700000" algn="tl">
                    <a:srgbClr val="C0C0C0"/>
                  </a:outerShdw>
                </a:effectLst>
                <a:latin typeface="Times New Roman" pitchFamily="18" charset="0"/>
              </a:rPr>
              <a:t>Трудная ситуация</a:t>
            </a:r>
            <a:br>
              <a:rPr lang="ru-RU" sz="4800" b="1" dirty="0">
                <a:solidFill>
                  <a:schemeClr val="accent2"/>
                </a:solidFill>
                <a:effectLst>
                  <a:outerShdw blurRad="38100" dist="38100" dir="2700000" algn="tl">
                    <a:srgbClr val="C0C0C0"/>
                  </a:outerShdw>
                </a:effectLst>
                <a:latin typeface="Times New Roman" pitchFamily="18" charset="0"/>
              </a:rPr>
            </a:br>
            <a:r>
              <a:rPr lang="ru-RU" sz="4800" b="1" dirty="0">
                <a:solidFill>
                  <a:schemeClr val="accent2"/>
                </a:solidFill>
                <a:effectLst>
                  <a:outerShdw blurRad="38100" dist="38100" dir="2700000" algn="tl">
                    <a:srgbClr val="C0C0C0"/>
                  </a:outerShdw>
                </a:effectLst>
                <a:latin typeface="Times New Roman" pitchFamily="18" charset="0"/>
              </a:rPr>
              <a:t>на уроке </a:t>
            </a:r>
            <a:br>
              <a:rPr lang="ru-RU" sz="4800" b="1" dirty="0">
                <a:solidFill>
                  <a:schemeClr val="accent2"/>
                </a:solidFill>
                <a:effectLst>
                  <a:outerShdw blurRad="38100" dist="38100" dir="2700000" algn="tl">
                    <a:srgbClr val="C0C0C0"/>
                  </a:outerShdw>
                </a:effectLst>
                <a:latin typeface="Times New Roman" pitchFamily="18" charset="0"/>
              </a:rPr>
            </a:br>
            <a:r>
              <a:rPr lang="ru-RU" sz="4800" b="1" dirty="0">
                <a:solidFill>
                  <a:schemeClr val="accent2"/>
                </a:solidFill>
                <a:effectLst>
                  <a:outerShdw blurRad="38100" dist="38100" dir="2700000" algn="tl">
                    <a:srgbClr val="C0C0C0"/>
                  </a:outerShdw>
                </a:effectLst>
                <a:latin typeface="Times New Roman" pitchFamily="18" charset="0"/>
              </a:rPr>
              <a:t>и выход из неё.</a:t>
            </a:r>
            <a:br>
              <a:rPr lang="ru-RU" sz="4800" b="1" dirty="0">
                <a:solidFill>
                  <a:schemeClr val="accent2"/>
                </a:solidFill>
                <a:effectLst>
                  <a:outerShdw blurRad="38100" dist="38100" dir="2700000" algn="tl">
                    <a:srgbClr val="C0C0C0"/>
                  </a:outerShdw>
                </a:effectLst>
                <a:latin typeface="Times New Roman" pitchFamily="18" charset="0"/>
              </a:rPr>
            </a:br>
            <a:br>
              <a:rPr lang="ru-RU" sz="4800" b="1" dirty="0">
                <a:solidFill>
                  <a:schemeClr val="accent2"/>
                </a:solidFill>
                <a:effectLst>
                  <a:outerShdw blurRad="38100" dist="38100" dir="2700000" algn="tl">
                    <a:srgbClr val="C0C0C0"/>
                  </a:outerShdw>
                </a:effectLst>
                <a:latin typeface="Times New Roman" pitchFamily="18" charset="0"/>
              </a:rPr>
            </a:br>
            <a:r>
              <a:rPr lang="ru-RU" sz="2800" b="1" dirty="0">
                <a:solidFill>
                  <a:schemeClr val="accent2"/>
                </a:solidFill>
                <a:effectLst>
                  <a:outerShdw blurRad="38100" dist="38100" dir="2700000" algn="tl">
                    <a:srgbClr val="C0C0C0"/>
                  </a:outerShdw>
                </a:effectLst>
                <a:latin typeface="Times New Roman" pitchFamily="18" charset="0"/>
              </a:rPr>
              <a:t>Заместитель директора по УВР </a:t>
            </a:r>
            <a:br>
              <a:rPr lang="ru-RU" sz="2800" b="1" dirty="0">
                <a:solidFill>
                  <a:schemeClr val="accent2"/>
                </a:solidFill>
                <a:effectLst>
                  <a:outerShdw blurRad="38100" dist="38100" dir="2700000" algn="tl">
                    <a:srgbClr val="C0C0C0"/>
                  </a:outerShdw>
                </a:effectLst>
                <a:latin typeface="Times New Roman" pitchFamily="18" charset="0"/>
              </a:rPr>
            </a:br>
            <a:r>
              <a:rPr lang="ru-RU" sz="2800" b="1" dirty="0">
                <a:solidFill>
                  <a:schemeClr val="accent2"/>
                </a:solidFill>
                <a:effectLst>
                  <a:outerShdw blurRad="38100" dist="38100" dir="2700000" algn="tl">
                    <a:srgbClr val="C0C0C0"/>
                  </a:outerShdw>
                </a:effectLst>
                <a:latin typeface="Times New Roman" pitchFamily="18" charset="0"/>
              </a:rPr>
              <a:t>МОАУ «Покровская СОШ» </a:t>
            </a:r>
            <a:br>
              <a:rPr lang="ru-RU" sz="2800" b="1" dirty="0">
                <a:solidFill>
                  <a:schemeClr val="accent2"/>
                </a:solidFill>
                <a:effectLst>
                  <a:outerShdw blurRad="38100" dist="38100" dir="2700000" algn="tl">
                    <a:srgbClr val="C0C0C0"/>
                  </a:outerShdw>
                </a:effectLst>
                <a:latin typeface="Times New Roman" pitchFamily="18" charset="0"/>
              </a:rPr>
            </a:br>
            <a:r>
              <a:rPr lang="ru-RU" sz="2800" b="1" dirty="0">
                <a:solidFill>
                  <a:schemeClr val="accent2"/>
                </a:solidFill>
                <a:effectLst>
                  <a:outerShdw blurRad="38100" dist="38100" dir="2700000" algn="tl">
                    <a:srgbClr val="C0C0C0"/>
                  </a:outerShdw>
                </a:effectLst>
                <a:latin typeface="Times New Roman" pitchFamily="18" charset="0"/>
              </a:rPr>
              <a:t>Новосергиевского района</a:t>
            </a:r>
            <a:br>
              <a:rPr lang="ru-RU" sz="2800" b="1" dirty="0">
                <a:solidFill>
                  <a:schemeClr val="accent2"/>
                </a:solidFill>
                <a:effectLst>
                  <a:outerShdw blurRad="38100" dist="38100" dir="2700000" algn="tl">
                    <a:srgbClr val="C0C0C0"/>
                  </a:outerShdw>
                </a:effectLst>
                <a:latin typeface="Times New Roman" pitchFamily="18" charset="0"/>
              </a:rPr>
            </a:br>
            <a:r>
              <a:rPr lang="ru-RU" sz="2800" b="1" dirty="0">
                <a:solidFill>
                  <a:schemeClr val="accent2"/>
                </a:solidFill>
                <a:effectLst>
                  <a:outerShdw blurRad="38100" dist="38100" dir="2700000" algn="tl">
                    <a:srgbClr val="C0C0C0"/>
                  </a:outerShdw>
                </a:effectLst>
                <a:latin typeface="Times New Roman" pitchFamily="18" charset="0"/>
              </a:rPr>
              <a:t>Светлана Васильевна Трегубенко </a:t>
            </a:r>
            <a:br>
              <a:rPr lang="ru-RU" sz="4800" b="1" dirty="0">
                <a:solidFill>
                  <a:schemeClr val="accent2"/>
                </a:solidFill>
                <a:effectLst>
                  <a:outerShdw blurRad="38100" dist="38100" dir="2700000" algn="tl">
                    <a:srgbClr val="C0C0C0"/>
                  </a:outerShdw>
                </a:effectLst>
                <a:latin typeface="Times New Roman" pitchFamily="18" charset="0"/>
              </a:rPr>
            </a:br>
            <a:r>
              <a:rPr lang="ru-RU" sz="2800" b="1" dirty="0">
                <a:solidFill>
                  <a:schemeClr val="accent2"/>
                </a:solidFill>
                <a:effectLst>
                  <a:outerShdw blurRad="38100" dist="38100" dir="2700000" algn="tl">
                    <a:srgbClr val="C0C0C0"/>
                  </a:outerShdw>
                </a:effectLst>
                <a:latin typeface="Times New Roman" pitchFamily="18" charset="0"/>
              </a:rPr>
              <a:t>январь2021 года</a:t>
            </a:r>
            <a:br>
              <a:rPr lang="ru-RU" sz="4800" b="1" dirty="0">
                <a:solidFill>
                  <a:schemeClr val="accent2"/>
                </a:solidFill>
                <a:effectLst>
                  <a:outerShdw blurRad="38100" dist="38100" dir="2700000" algn="tl">
                    <a:srgbClr val="C0C0C0"/>
                  </a:outerShdw>
                </a:effectLst>
                <a:latin typeface="Times New Roman" pitchFamily="18" charset="0"/>
              </a:rPr>
            </a:br>
            <a:endParaRPr lang="ru-RU" sz="3600" b="1" dirty="0">
              <a:solidFill>
                <a:schemeClr val="accent6"/>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19806140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latin typeface="Times New Roman" pitchFamily="18" charset="0"/>
                <a:cs typeface="Times New Roman" pitchFamily="18" charset="0"/>
              </a:rPr>
              <a:t>Причины конфликтов </a:t>
            </a:r>
            <a:br>
              <a:rPr lang="ru-RU" b="1" dirty="0">
                <a:solidFill>
                  <a:srgbClr val="FF0000"/>
                </a:solidFill>
                <a:latin typeface="Times New Roman" pitchFamily="18" charset="0"/>
                <a:cs typeface="Times New Roman" pitchFamily="18" charset="0"/>
              </a:rPr>
            </a:br>
            <a:r>
              <a:rPr lang="ru-RU" b="1" dirty="0">
                <a:solidFill>
                  <a:srgbClr val="FF0000"/>
                </a:solidFill>
                <a:latin typeface="Times New Roman" pitchFamily="18" charset="0"/>
                <a:cs typeface="Times New Roman" pitchFamily="18" charset="0"/>
              </a:rPr>
              <a:t>«Учитель – ученик»</a:t>
            </a:r>
            <a:endParaRPr lang="ru-RU" dirty="0">
              <a:solidFill>
                <a:srgbClr val="FF0000"/>
              </a:solidFill>
            </a:endParaRPr>
          </a:p>
        </p:txBody>
      </p:sp>
      <p:sp>
        <p:nvSpPr>
          <p:cNvPr id="3" name="Объект 2"/>
          <p:cNvSpPr>
            <a:spLocks noGrp="1"/>
          </p:cNvSpPr>
          <p:nvPr>
            <p:ph idx="1"/>
          </p:nvPr>
        </p:nvSpPr>
        <p:spPr>
          <a:xfrm>
            <a:off x="971600" y="2119256"/>
            <a:ext cx="7230291" cy="4118055"/>
          </a:xfrm>
        </p:spPr>
        <p:txBody>
          <a:bodyPr>
            <a:normAutofit fontScale="92500" lnSpcReduction="10000"/>
          </a:bodyPr>
          <a:lstStyle/>
          <a:p>
            <a:pPr marL="339725" indent="-339725">
              <a:lnSpc>
                <a:spcPct val="80000"/>
              </a:lnSpc>
              <a:spcBef>
                <a:spcPts val="500"/>
              </a:spcBef>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b="1" dirty="0">
                <a:latin typeface="Times New Roman" pitchFamily="18" charset="0"/>
              </a:rPr>
              <a:t> </a:t>
            </a:r>
            <a:r>
              <a:rPr lang="ru-RU" b="1" dirty="0">
                <a:solidFill>
                  <a:schemeClr val="tx1">
                    <a:lumMod val="95000"/>
                    <a:lumOff val="5000"/>
                  </a:schemeClr>
                </a:solidFill>
                <a:latin typeface="Times New Roman" pitchFamily="18" charset="0"/>
                <a:cs typeface="Times New Roman" pitchFamily="18" charset="0"/>
              </a:rPr>
              <a:t>1. Недостаточный профессионализм</a:t>
            </a:r>
            <a:r>
              <a:rPr lang="ru-RU" dirty="0">
                <a:solidFill>
                  <a:schemeClr val="tx1">
                    <a:lumMod val="95000"/>
                    <a:lumOff val="5000"/>
                  </a:schemeClr>
                </a:solidFill>
                <a:latin typeface="Times New Roman" pitchFamily="18" charset="0"/>
                <a:cs typeface="Times New Roman" pitchFamily="18" charset="0"/>
              </a:rPr>
              <a:t> педагога, проявляющийся в неверных взаимоотношениях учителя с учениками:</a:t>
            </a:r>
          </a:p>
          <a:p>
            <a:pPr marL="339725" indent="-339725">
              <a:lnSpc>
                <a:spcPct val="80000"/>
              </a:lnSpc>
              <a:spcBef>
                <a:spcPts val="500"/>
              </a:spcBef>
              <a:buClr>
                <a:srgbClr val="FFFFCC"/>
              </a:buClr>
              <a:buSzPct val="60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dirty="0">
                <a:solidFill>
                  <a:schemeClr val="tx1">
                    <a:lumMod val="95000"/>
                    <a:lumOff val="5000"/>
                  </a:schemeClr>
                </a:solidFill>
                <a:latin typeface="Times New Roman" pitchFamily="18" charset="0"/>
                <a:cs typeface="Times New Roman" pitchFamily="18" charset="0"/>
              </a:rPr>
              <a:t>-  демонстрация своего превосходства, своего  особого статуса;</a:t>
            </a:r>
          </a:p>
          <a:p>
            <a:pPr marL="339725" indent="-339725">
              <a:lnSpc>
                <a:spcPct val="80000"/>
              </a:lnSpc>
              <a:spcBef>
                <a:spcPts val="500"/>
              </a:spcBef>
              <a:buClr>
                <a:srgbClr val="FFFFCC"/>
              </a:buClr>
              <a:buSzPct val="60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dirty="0">
                <a:solidFill>
                  <a:schemeClr val="tx1">
                    <a:lumMod val="95000"/>
                    <a:lumOff val="5000"/>
                  </a:schemeClr>
                </a:solidFill>
                <a:latin typeface="Times New Roman" pitchFamily="18" charset="0"/>
                <a:cs typeface="Times New Roman" pitchFamily="18" charset="0"/>
              </a:rPr>
              <a:t>-  плохая организация класса;</a:t>
            </a:r>
          </a:p>
          <a:p>
            <a:pPr marL="339725" indent="-339725">
              <a:lnSpc>
                <a:spcPct val="80000"/>
              </a:lnSpc>
              <a:spcBef>
                <a:spcPts val="500"/>
              </a:spcBef>
              <a:buClr>
                <a:srgbClr val="FFFFCC"/>
              </a:buClr>
              <a:buSzPct val="60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dirty="0">
                <a:solidFill>
                  <a:schemeClr val="tx1">
                    <a:lumMod val="95000"/>
                    <a:lumOff val="5000"/>
                  </a:schemeClr>
                </a:solidFill>
                <a:latin typeface="Times New Roman" pitchFamily="18" charset="0"/>
                <a:cs typeface="Times New Roman" pitchFamily="18" charset="0"/>
              </a:rPr>
              <a:t>-  приказной тон;</a:t>
            </a:r>
          </a:p>
          <a:p>
            <a:pPr marL="339725" indent="-339725">
              <a:lnSpc>
                <a:spcPct val="80000"/>
              </a:lnSpc>
              <a:spcBef>
                <a:spcPts val="500"/>
              </a:spcBef>
              <a:buClr>
                <a:srgbClr val="FFFFCC"/>
              </a:buClr>
              <a:buSzPct val="60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dirty="0">
                <a:solidFill>
                  <a:schemeClr val="tx1">
                    <a:lumMod val="95000"/>
                    <a:lumOff val="5000"/>
                  </a:schemeClr>
                </a:solidFill>
                <a:latin typeface="Times New Roman" pitchFamily="18" charset="0"/>
                <a:cs typeface="Times New Roman" pitchFamily="18" charset="0"/>
              </a:rPr>
              <a:t>-  крик учителя;</a:t>
            </a:r>
          </a:p>
          <a:p>
            <a:pPr marL="339725" indent="-339725">
              <a:lnSpc>
                <a:spcPct val="80000"/>
              </a:lnSpc>
              <a:spcBef>
                <a:spcPts val="500"/>
              </a:spcBef>
              <a:buClr>
                <a:srgbClr val="FFFFCC"/>
              </a:buClr>
              <a:buSzPct val="60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dirty="0">
                <a:solidFill>
                  <a:schemeClr val="tx1">
                    <a:lumMod val="95000"/>
                    <a:lumOff val="5000"/>
                  </a:schemeClr>
                </a:solidFill>
                <a:latin typeface="Times New Roman" pitchFamily="18" charset="0"/>
                <a:cs typeface="Times New Roman" pitchFamily="18" charset="0"/>
              </a:rPr>
              <a:t>-  в занижении оценок школьникам;</a:t>
            </a:r>
          </a:p>
          <a:p>
            <a:pPr marL="339725" indent="-339725">
              <a:lnSpc>
                <a:spcPct val="80000"/>
              </a:lnSpc>
              <a:spcBef>
                <a:spcPts val="500"/>
              </a:spcBef>
              <a:buClr>
                <a:srgbClr val="FFFFCC"/>
              </a:buClr>
              <a:buSzPct val="60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dirty="0">
                <a:solidFill>
                  <a:schemeClr val="tx1">
                    <a:lumMod val="95000"/>
                    <a:lumOff val="5000"/>
                  </a:schemeClr>
                </a:solidFill>
                <a:latin typeface="Times New Roman" pitchFamily="18" charset="0"/>
                <a:cs typeface="Times New Roman" pitchFamily="18" charset="0"/>
              </a:rPr>
              <a:t>-  в выделении «любимчиков»;</a:t>
            </a:r>
          </a:p>
          <a:p>
            <a:pPr marL="339725" indent="-339725">
              <a:lnSpc>
                <a:spcPct val="80000"/>
              </a:lnSpc>
              <a:spcBef>
                <a:spcPts val="500"/>
              </a:spcBef>
              <a:buClr>
                <a:srgbClr val="FFFFCC"/>
              </a:buClr>
              <a:buSzPct val="60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dirty="0">
                <a:solidFill>
                  <a:schemeClr val="tx1">
                    <a:lumMod val="95000"/>
                    <a:lumOff val="5000"/>
                  </a:schemeClr>
                </a:solidFill>
                <a:latin typeface="Times New Roman" pitchFamily="18" charset="0"/>
                <a:cs typeface="Times New Roman" pitchFamily="18" charset="0"/>
              </a:rPr>
              <a:t>-  в неумении организовать познавательный интерес у школьников к  своему предмету;</a:t>
            </a:r>
          </a:p>
          <a:p>
            <a:pPr marL="339725" indent="-339725">
              <a:lnSpc>
                <a:spcPct val="80000"/>
              </a:lnSpc>
              <a:spcBef>
                <a:spcPts val="500"/>
              </a:spcBef>
              <a:buClr>
                <a:srgbClr val="FFFFCC"/>
              </a:buClr>
              <a:buSzPct val="60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ru-RU" dirty="0">
                <a:solidFill>
                  <a:schemeClr val="tx1">
                    <a:lumMod val="95000"/>
                    <a:lumOff val="5000"/>
                  </a:schemeClr>
                </a:solidFill>
                <a:latin typeface="Times New Roman" pitchFamily="18" charset="0"/>
                <a:cs typeface="Times New Roman" pitchFamily="18" charset="0"/>
              </a:rPr>
              <a:t>-  в навешивании ярлыков, например, неуспевающего школьника</a:t>
            </a:r>
            <a:r>
              <a:rPr lang="ru-RU" dirty="0">
                <a:solidFill>
                  <a:schemeClr val="bg1"/>
                </a:solidFill>
                <a:latin typeface="Times New Roman" pitchFamily="18" charset="0"/>
                <a:cs typeface="Times New Roman" pitchFamily="18" charset="0"/>
              </a:rPr>
              <a:t>.</a:t>
            </a:r>
            <a:endParaRPr lang="ru-RU" dirty="0"/>
          </a:p>
        </p:txBody>
      </p:sp>
    </p:spTree>
    <p:extLst>
      <p:ext uri="{BB962C8B-B14F-4D97-AF65-F5344CB8AC3E}">
        <p14:creationId xmlns:p14="http://schemas.microsoft.com/office/powerpoint/2010/main" val="25572862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043608" y="872836"/>
            <a:ext cx="6984776" cy="5364476"/>
          </a:xfrm>
        </p:spPr>
        <p:txBody>
          <a:bodyPr>
            <a:normAutofit/>
          </a:bodyPr>
          <a:lstStyle/>
          <a:p>
            <a:pPr>
              <a:buFont typeface="Times New Roman" pitchFamily="18" charset="0"/>
              <a:buNone/>
            </a:pPr>
            <a:endParaRPr lang="ru-RU" b="1" dirty="0">
              <a:latin typeface="Times New Roman" pitchFamily="18" charset="0"/>
              <a:cs typeface="Times New Roman" pitchFamily="18" charset="0"/>
            </a:endParaRPr>
          </a:p>
          <a:p>
            <a:pPr>
              <a:buFont typeface="Times New Roman" pitchFamily="18" charset="0"/>
              <a:buNone/>
            </a:pPr>
            <a:r>
              <a:rPr lang="ru-RU" b="1" dirty="0">
                <a:latin typeface="Times New Roman" pitchFamily="18" charset="0"/>
                <a:cs typeface="Times New Roman" pitchFamily="18" charset="0"/>
              </a:rPr>
              <a:t>2. Нарушение школьных требований учениками:</a:t>
            </a:r>
          </a:p>
          <a:p>
            <a:pPr>
              <a:buFont typeface="Times New Roman" pitchFamily="18" charset="0"/>
              <a:buNone/>
            </a:pP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неподготовленность домашних заданий; </a:t>
            </a:r>
          </a:p>
          <a:p>
            <a:pPr>
              <a:buFont typeface="Times New Roman" pitchFamily="18" charset="0"/>
              <a:buNone/>
            </a:pPr>
            <a:r>
              <a:rPr lang="ru-RU" dirty="0">
                <a:latin typeface="Times New Roman" pitchFamily="18" charset="0"/>
                <a:cs typeface="Times New Roman" pitchFamily="18" charset="0"/>
              </a:rPr>
              <a:t>         умышленное нарушение дисциплины;</a:t>
            </a:r>
          </a:p>
          <a:p>
            <a:pPr>
              <a:buFont typeface="Times New Roman" pitchFamily="18" charset="0"/>
              <a:buNone/>
            </a:pPr>
            <a:r>
              <a:rPr lang="ru-RU" dirty="0">
                <a:latin typeface="Times New Roman" pitchFamily="18" charset="0"/>
                <a:cs typeface="Times New Roman" pitchFamily="18" charset="0"/>
              </a:rPr>
              <a:t>         пропуски уроков без уважительной причины.</a:t>
            </a:r>
          </a:p>
          <a:p>
            <a:pPr>
              <a:buFont typeface="Times New Roman" pitchFamily="18" charset="0"/>
              <a:buNone/>
            </a:pPr>
            <a:endParaRPr lang="ru-RU" dirty="0">
              <a:latin typeface="Times New Roman" pitchFamily="18" charset="0"/>
              <a:cs typeface="Times New Roman" pitchFamily="18" charset="0"/>
            </a:endParaRPr>
          </a:p>
          <a:p>
            <a:pPr>
              <a:buFont typeface="Times New Roman" pitchFamily="18" charset="0"/>
              <a:buNone/>
            </a:pPr>
            <a:r>
              <a:rPr lang="ru-RU" b="1" dirty="0">
                <a:latin typeface="Times New Roman" pitchFamily="18" charset="0"/>
                <a:cs typeface="Times New Roman" pitchFamily="18" charset="0"/>
              </a:rPr>
              <a:t>    3. Проявление личностных конфликтов как     обучающегося, так и педагога.</a:t>
            </a:r>
          </a:p>
          <a:p>
            <a:endParaRPr lang="ru-RU" dirty="0"/>
          </a:p>
        </p:txBody>
      </p:sp>
    </p:spTree>
    <p:extLst>
      <p:ext uri="{BB962C8B-B14F-4D97-AF65-F5344CB8AC3E}">
        <p14:creationId xmlns:p14="http://schemas.microsoft.com/office/powerpoint/2010/main" val="5523166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u="sng" dirty="0">
                <a:solidFill>
                  <a:srgbClr val="FF0000"/>
                </a:solidFill>
                <a:latin typeface="Times New Roman" pitchFamily="18" charset="0"/>
                <a:cs typeface="Times New Roman" pitchFamily="18" charset="0"/>
              </a:rPr>
              <a:t>Трудная ситуация 1.</a:t>
            </a:r>
            <a:endParaRPr lang="ru-RU" dirty="0">
              <a:solidFill>
                <a:srgbClr val="FF0000"/>
              </a:solidFill>
            </a:endParaRPr>
          </a:p>
        </p:txBody>
      </p:sp>
      <p:sp>
        <p:nvSpPr>
          <p:cNvPr id="3" name="Объект 2"/>
          <p:cNvSpPr>
            <a:spLocks noGrp="1"/>
          </p:cNvSpPr>
          <p:nvPr>
            <p:ph idx="1"/>
          </p:nvPr>
        </p:nvSpPr>
        <p:spPr>
          <a:xfrm>
            <a:off x="971600" y="2119256"/>
            <a:ext cx="7056784" cy="3902031"/>
          </a:xfrm>
        </p:spPr>
        <p:txBody>
          <a:bodyPr/>
          <a:lstStyle/>
          <a:p>
            <a:pPr>
              <a:lnSpc>
                <a:spcPct val="90000"/>
              </a:lnSpc>
              <a:buNone/>
              <a:defRPr/>
            </a:pPr>
            <a:r>
              <a:rPr lang="ru-RU" dirty="0">
                <a:solidFill>
                  <a:schemeClr val="tx1">
                    <a:lumMod val="95000"/>
                    <a:lumOff val="5000"/>
                  </a:schemeClr>
                </a:solidFill>
                <a:latin typeface="Times New Roman" pitchFamily="18" charset="0"/>
                <a:cs typeface="Times New Roman" pitchFamily="18" charset="0"/>
              </a:rPr>
              <a:t>Школьник перестал выполнять домашнее задание и готовится к предмету, нарушал дисциплину. Парень способный, а двойки стали появляться по многим предметам, никакие уговоры на него не действовали.</a:t>
            </a:r>
          </a:p>
          <a:p>
            <a:pPr>
              <a:lnSpc>
                <a:spcPct val="90000"/>
              </a:lnSpc>
              <a:buNone/>
              <a:defRPr/>
            </a:pPr>
            <a:endParaRPr lang="ru-RU" dirty="0">
              <a:solidFill>
                <a:schemeClr val="tx1">
                  <a:lumMod val="95000"/>
                  <a:lumOff val="5000"/>
                </a:schemeClr>
              </a:solidFill>
              <a:latin typeface="Times New Roman" pitchFamily="18" charset="0"/>
              <a:cs typeface="Times New Roman" pitchFamily="18" charset="0"/>
            </a:endParaRPr>
          </a:p>
          <a:p>
            <a:pPr>
              <a:lnSpc>
                <a:spcPct val="90000"/>
              </a:lnSpc>
              <a:buNone/>
              <a:defRPr/>
            </a:pPr>
            <a:r>
              <a:rPr lang="ru-RU" dirty="0">
                <a:solidFill>
                  <a:schemeClr val="tx1">
                    <a:lumMod val="95000"/>
                    <a:lumOff val="5000"/>
                  </a:schemeClr>
                </a:solidFill>
                <a:latin typeface="Times New Roman" pitchFamily="18" charset="0"/>
                <a:cs typeface="Times New Roman" pitchFamily="18" charset="0"/>
              </a:rPr>
              <a:t>- Ваши действия в данной ситуации?</a:t>
            </a:r>
          </a:p>
          <a:p>
            <a:endParaRPr lang="ru-RU" dirty="0"/>
          </a:p>
        </p:txBody>
      </p:sp>
    </p:spTree>
    <p:extLst>
      <p:ext uri="{BB962C8B-B14F-4D97-AF65-F5344CB8AC3E}">
        <p14:creationId xmlns:p14="http://schemas.microsoft.com/office/powerpoint/2010/main" val="38776107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latin typeface="Times New Roman" pitchFamily="18" charset="0"/>
                <a:cs typeface="Times New Roman" pitchFamily="18" charset="0"/>
              </a:rPr>
              <a:t>Рекомендации</a:t>
            </a:r>
            <a:endParaRPr lang="ru-RU" dirty="0">
              <a:solidFill>
                <a:srgbClr val="FF0000"/>
              </a:solidFill>
            </a:endParaRPr>
          </a:p>
        </p:txBody>
      </p:sp>
      <p:sp>
        <p:nvSpPr>
          <p:cNvPr id="3" name="Объект 2"/>
          <p:cNvSpPr>
            <a:spLocks noGrp="1"/>
          </p:cNvSpPr>
          <p:nvPr>
            <p:ph idx="1"/>
          </p:nvPr>
        </p:nvSpPr>
        <p:spPr>
          <a:xfrm>
            <a:off x="971600" y="2119256"/>
            <a:ext cx="7200800" cy="3974039"/>
          </a:xfrm>
        </p:spPr>
        <p:txBody>
          <a:bodyPr>
            <a:normAutofit/>
          </a:bodyPr>
          <a:lstStyle/>
          <a:p>
            <a:pPr>
              <a:lnSpc>
                <a:spcPct val="90000"/>
              </a:lnSpc>
              <a:buNone/>
              <a:defRPr/>
            </a:pPr>
            <a:r>
              <a:rPr lang="ru-RU" dirty="0">
                <a:solidFill>
                  <a:schemeClr val="tx1">
                    <a:lumMod val="95000"/>
                    <a:lumOff val="5000"/>
                  </a:schemeClr>
                </a:solidFill>
              </a:rPr>
              <a:t> </a:t>
            </a:r>
            <a:r>
              <a:rPr lang="ru-RU" dirty="0">
                <a:solidFill>
                  <a:schemeClr val="tx1">
                    <a:lumMod val="95000"/>
                    <a:lumOff val="5000"/>
                  </a:schemeClr>
                </a:solidFill>
                <a:latin typeface="Times New Roman" pitchFamily="18" charset="0"/>
                <a:cs typeface="Times New Roman" pitchFamily="18" charset="0"/>
              </a:rPr>
              <a:t>- пригласить родителей (выяснить какие - проблемы в семье);</a:t>
            </a:r>
          </a:p>
          <a:p>
            <a:pPr>
              <a:lnSpc>
                <a:spcPct val="90000"/>
              </a:lnSpc>
              <a:buNone/>
              <a:defRPr/>
            </a:pPr>
            <a:r>
              <a:rPr lang="ru-RU" dirty="0">
                <a:solidFill>
                  <a:schemeClr val="tx1">
                    <a:lumMod val="95000"/>
                    <a:lumOff val="5000"/>
                  </a:schemeClr>
                </a:solidFill>
                <a:latin typeface="Times New Roman" pitchFamily="18" charset="0"/>
                <a:cs typeface="Times New Roman" pitchFamily="18" charset="0"/>
              </a:rPr>
              <a:t>   - поддерживать со школьником   доброжелательные отношения;</a:t>
            </a:r>
          </a:p>
          <a:p>
            <a:pPr>
              <a:lnSpc>
                <a:spcPct val="90000"/>
              </a:lnSpc>
              <a:buNone/>
              <a:defRPr/>
            </a:pPr>
            <a:r>
              <a:rPr lang="ru-RU" dirty="0">
                <a:solidFill>
                  <a:schemeClr val="tx1">
                    <a:lumMod val="95000"/>
                    <a:lumOff val="5000"/>
                  </a:schemeClr>
                </a:solidFill>
                <a:latin typeface="Times New Roman" pitchFamily="18" charset="0"/>
                <a:cs typeface="Times New Roman" pitchFamily="18" charset="0"/>
              </a:rPr>
              <a:t>   - индивидуальный подход;</a:t>
            </a:r>
          </a:p>
          <a:p>
            <a:pPr>
              <a:lnSpc>
                <a:spcPct val="90000"/>
              </a:lnSpc>
              <a:buNone/>
              <a:defRPr/>
            </a:pPr>
            <a:r>
              <a:rPr lang="ru-RU" dirty="0">
                <a:solidFill>
                  <a:schemeClr val="tx1">
                    <a:lumMod val="95000"/>
                    <a:lumOff val="5000"/>
                  </a:schemeClr>
                </a:solidFill>
                <a:latin typeface="Times New Roman" pitchFamily="18" charset="0"/>
                <a:cs typeface="Times New Roman" pitchFamily="18" charset="0"/>
              </a:rPr>
              <a:t>   - найти и обеспечить сферу успеха;</a:t>
            </a:r>
          </a:p>
          <a:p>
            <a:pPr>
              <a:lnSpc>
                <a:spcPct val="90000"/>
              </a:lnSpc>
              <a:buNone/>
              <a:defRPr/>
            </a:pPr>
            <a:r>
              <a:rPr lang="ru-RU" dirty="0">
                <a:solidFill>
                  <a:schemeClr val="tx1">
                    <a:lumMod val="95000"/>
                    <a:lumOff val="5000"/>
                  </a:schemeClr>
                </a:solidFill>
                <a:latin typeface="Times New Roman" pitchFamily="18" charset="0"/>
                <a:cs typeface="Times New Roman" pitchFamily="18" charset="0"/>
              </a:rPr>
              <a:t>   - правильно реагировать на поведение ученика;</a:t>
            </a:r>
          </a:p>
          <a:p>
            <a:pPr>
              <a:lnSpc>
                <a:spcPct val="90000"/>
              </a:lnSpc>
              <a:buNone/>
              <a:defRPr/>
            </a:pPr>
            <a:r>
              <a:rPr lang="ru-RU" dirty="0">
                <a:solidFill>
                  <a:schemeClr val="tx1">
                    <a:lumMod val="95000"/>
                    <a:lumOff val="5000"/>
                  </a:schemeClr>
                </a:solidFill>
                <a:latin typeface="Times New Roman" pitchFamily="18" charset="0"/>
                <a:cs typeface="Times New Roman" pitchFamily="18" charset="0"/>
              </a:rPr>
              <a:t>  - взять ситуацию под собственный контроль и восстановить порядок.</a:t>
            </a:r>
            <a:endParaRPr lang="ru-RU" dirty="0">
              <a:solidFill>
                <a:schemeClr val="tx1">
                  <a:lumMod val="95000"/>
                  <a:lumOff val="5000"/>
                </a:schemeClr>
              </a:solidFill>
            </a:endParaRPr>
          </a:p>
        </p:txBody>
      </p:sp>
    </p:spTree>
    <p:extLst>
      <p:ext uri="{BB962C8B-B14F-4D97-AF65-F5344CB8AC3E}">
        <p14:creationId xmlns:p14="http://schemas.microsoft.com/office/powerpoint/2010/main" val="17633798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u="sng" dirty="0">
                <a:solidFill>
                  <a:srgbClr val="FF0000"/>
                </a:solidFill>
                <a:latin typeface="Times New Roman" pitchFamily="18" charset="0"/>
                <a:cs typeface="Times New Roman" pitchFamily="18" charset="0"/>
              </a:rPr>
              <a:t>Трудная ситуация 2.</a:t>
            </a:r>
            <a:endParaRPr lang="ru-RU" dirty="0">
              <a:solidFill>
                <a:srgbClr val="FF0000"/>
              </a:solidFill>
            </a:endParaRPr>
          </a:p>
        </p:txBody>
      </p:sp>
      <p:sp>
        <p:nvSpPr>
          <p:cNvPr id="3" name="Объект 2"/>
          <p:cNvSpPr>
            <a:spLocks noGrp="1"/>
          </p:cNvSpPr>
          <p:nvPr>
            <p:ph idx="1"/>
          </p:nvPr>
        </p:nvSpPr>
        <p:spPr>
          <a:xfrm>
            <a:off x="899592" y="2132856"/>
            <a:ext cx="7200800" cy="4032448"/>
          </a:xfrm>
        </p:spPr>
        <p:txBody>
          <a:bodyPr>
            <a:normAutofit/>
          </a:bodyPr>
          <a:lstStyle/>
          <a:p>
            <a:pPr>
              <a:lnSpc>
                <a:spcPct val="80000"/>
              </a:lnSpc>
              <a:buNone/>
              <a:defRPr/>
            </a:pPr>
            <a:r>
              <a:rPr lang="ru-RU" dirty="0">
                <a:solidFill>
                  <a:schemeClr val="tx1">
                    <a:lumMod val="95000"/>
                    <a:lumOff val="5000"/>
                  </a:schemeClr>
                </a:solidFill>
                <a:latin typeface="Times New Roman" pitchFamily="18" charset="0"/>
                <a:cs typeface="Times New Roman" pitchFamily="18" charset="0"/>
              </a:rPr>
              <a:t>На уроке учитель несколько раз делал замечания ученику, который не занимался. На замечание учителя он не реагировал, продолжая мешать другим: достал резинку и начал стрелять бумажками в школьников. Учитель потребовал, чтобы ученик вышел из класса. Он грубо ответил и не вышел. Учитель прекратил вести урок. Так прошло 20 мин. Прозвенел звонок. Педагог  сказал, что весь класс остаётся после уроков, все зашумели.</a:t>
            </a:r>
          </a:p>
          <a:p>
            <a:pPr>
              <a:lnSpc>
                <a:spcPct val="80000"/>
              </a:lnSpc>
              <a:buNone/>
              <a:defRPr/>
            </a:pPr>
            <a:endParaRPr lang="ru-RU" dirty="0">
              <a:solidFill>
                <a:schemeClr val="tx1">
                  <a:lumMod val="95000"/>
                  <a:lumOff val="5000"/>
                </a:schemeClr>
              </a:solidFill>
              <a:latin typeface="Times New Roman" pitchFamily="18" charset="0"/>
              <a:cs typeface="Times New Roman" pitchFamily="18" charset="0"/>
            </a:endParaRPr>
          </a:p>
          <a:p>
            <a:pPr>
              <a:lnSpc>
                <a:spcPct val="80000"/>
              </a:lnSpc>
              <a:buNone/>
              <a:defRPr/>
            </a:pPr>
            <a:r>
              <a:rPr lang="ru-RU" dirty="0">
                <a:solidFill>
                  <a:schemeClr val="tx1">
                    <a:lumMod val="95000"/>
                    <a:lumOff val="5000"/>
                  </a:schemeClr>
                </a:solidFill>
                <a:latin typeface="Times New Roman" pitchFamily="18" charset="0"/>
                <a:cs typeface="Times New Roman" pitchFamily="18" charset="0"/>
              </a:rPr>
              <a:t>-  Ваши действия в данной ситуации?</a:t>
            </a:r>
          </a:p>
          <a:p>
            <a:endParaRPr lang="ru-RU" dirty="0">
              <a:solidFill>
                <a:schemeClr val="tx1">
                  <a:lumMod val="95000"/>
                  <a:lumOff val="5000"/>
                </a:schemeClr>
              </a:solidFill>
            </a:endParaRPr>
          </a:p>
        </p:txBody>
      </p:sp>
    </p:spTree>
    <p:extLst>
      <p:ext uri="{BB962C8B-B14F-4D97-AF65-F5344CB8AC3E}">
        <p14:creationId xmlns:p14="http://schemas.microsoft.com/office/powerpoint/2010/main" val="27358944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latin typeface="Times New Roman" pitchFamily="18" charset="0"/>
                <a:cs typeface="Times New Roman" pitchFamily="18" charset="0"/>
              </a:rPr>
              <a:t>Рекомендации</a:t>
            </a:r>
            <a:endParaRPr lang="ru-RU" dirty="0">
              <a:solidFill>
                <a:srgbClr val="FF0000"/>
              </a:solidFill>
            </a:endParaRPr>
          </a:p>
        </p:txBody>
      </p:sp>
      <p:sp>
        <p:nvSpPr>
          <p:cNvPr id="3" name="Объект 2"/>
          <p:cNvSpPr>
            <a:spLocks noGrp="1"/>
          </p:cNvSpPr>
          <p:nvPr>
            <p:ph idx="1"/>
          </p:nvPr>
        </p:nvSpPr>
        <p:spPr>
          <a:xfrm>
            <a:off x="971600" y="1772816"/>
            <a:ext cx="7200800" cy="4240057"/>
          </a:xfrm>
        </p:spPr>
        <p:txBody>
          <a:bodyPr>
            <a:normAutofit fontScale="85000" lnSpcReduction="10000"/>
          </a:bodyPr>
          <a:lstStyle/>
          <a:p>
            <a:pPr>
              <a:buFontTx/>
              <a:buChar char="-"/>
              <a:defRPr/>
            </a:pPr>
            <a:r>
              <a:rPr lang="ru-RU" dirty="0">
                <a:solidFill>
                  <a:schemeClr val="tx1">
                    <a:lumMod val="95000"/>
                    <a:lumOff val="5000"/>
                  </a:schemeClr>
                </a:solidFill>
                <a:latin typeface="Times New Roman" pitchFamily="18" charset="0"/>
                <a:cs typeface="Times New Roman" pitchFamily="18" charset="0"/>
              </a:rPr>
              <a:t>выяснить мотивы школьника, нужно найти причину   отклоняющего поведения.      </a:t>
            </a:r>
          </a:p>
          <a:p>
            <a:pPr>
              <a:buFontTx/>
              <a:buChar char="-"/>
              <a:defRPr/>
            </a:pPr>
            <a:r>
              <a:rPr lang="ru-RU" dirty="0">
                <a:solidFill>
                  <a:schemeClr val="tx1">
                    <a:lumMod val="95000"/>
                    <a:lumOff val="5000"/>
                  </a:schemeClr>
                </a:solidFill>
                <a:latin typeface="Times New Roman" pitchFamily="18" charset="0"/>
                <a:cs typeface="Times New Roman" pitchFamily="18" charset="0"/>
              </a:rPr>
              <a:t>Это может быть:</a:t>
            </a:r>
          </a:p>
          <a:p>
            <a:pPr>
              <a:buNone/>
              <a:defRPr/>
            </a:pPr>
            <a:r>
              <a:rPr lang="ru-RU" dirty="0">
                <a:solidFill>
                  <a:schemeClr val="tx1">
                    <a:lumMod val="95000"/>
                    <a:lumOff val="5000"/>
                  </a:schemeClr>
                </a:solidFill>
                <a:latin typeface="Times New Roman" pitchFamily="18" charset="0"/>
                <a:cs typeface="Times New Roman" pitchFamily="18" charset="0"/>
              </a:rPr>
              <a:t> -  стремление привлечь к себе внимание- демонстративный тип; </a:t>
            </a:r>
          </a:p>
          <a:p>
            <a:pPr>
              <a:buNone/>
              <a:defRPr/>
            </a:pPr>
            <a:r>
              <a:rPr lang="ru-RU" dirty="0">
                <a:solidFill>
                  <a:schemeClr val="tx1">
                    <a:lumMod val="95000"/>
                    <a:lumOff val="5000"/>
                  </a:schemeClr>
                </a:solidFill>
                <a:latin typeface="Times New Roman" pitchFamily="18" charset="0"/>
                <a:cs typeface="Times New Roman" pitchFamily="18" charset="0"/>
              </a:rPr>
              <a:t>-   стремление к самоутверждению;</a:t>
            </a:r>
          </a:p>
          <a:p>
            <a:pPr>
              <a:buNone/>
              <a:defRPr/>
            </a:pPr>
            <a:r>
              <a:rPr lang="ru-RU" dirty="0">
                <a:solidFill>
                  <a:schemeClr val="tx1">
                    <a:lumMod val="95000"/>
                    <a:lumOff val="5000"/>
                  </a:schemeClr>
                </a:solidFill>
                <a:latin typeface="Times New Roman" pitchFamily="18" charset="0"/>
                <a:cs typeface="Times New Roman" pitchFamily="18" charset="0"/>
              </a:rPr>
              <a:t>-   нравственно — духовная незрелость;</a:t>
            </a:r>
          </a:p>
          <a:p>
            <a:pPr>
              <a:buNone/>
              <a:defRPr/>
            </a:pPr>
            <a:r>
              <a:rPr lang="ru-RU" dirty="0">
                <a:solidFill>
                  <a:schemeClr val="tx1">
                    <a:lumMod val="95000"/>
                    <a:lumOff val="5000"/>
                  </a:schemeClr>
                </a:solidFill>
                <a:latin typeface="Times New Roman" pitchFamily="18" charset="0"/>
                <a:cs typeface="Times New Roman" pitchFamily="18" charset="0"/>
              </a:rPr>
              <a:t>-   стремление отомстить родителям.</a:t>
            </a:r>
          </a:p>
          <a:p>
            <a:pPr>
              <a:buNone/>
              <a:defRPr/>
            </a:pPr>
            <a:r>
              <a:rPr lang="ru-RU" dirty="0">
                <a:solidFill>
                  <a:schemeClr val="tx1">
                    <a:lumMod val="95000"/>
                    <a:lumOff val="5000"/>
                  </a:schemeClr>
                </a:solidFill>
              </a:rPr>
              <a:t>-  </a:t>
            </a:r>
            <a:r>
              <a:rPr lang="ru-RU" dirty="0">
                <a:solidFill>
                  <a:schemeClr val="tx1">
                    <a:lumMod val="95000"/>
                    <a:lumOff val="5000"/>
                  </a:schemeClr>
                </a:solidFill>
                <a:latin typeface="Times New Roman" pitchFamily="18" charset="0"/>
                <a:cs typeface="Times New Roman" pitchFamily="18" charset="0"/>
              </a:rPr>
              <a:t>умение выделить и найти даже самые малые достижения;</a:t>
            </a:r>
          </a:p>
          <a:p>
            <a:pPr>
              <a:buNone/>
              <a:defRPr/>
            </a:pPr>
            <a:r>
              <a:rPr lang="ru-RU" dirty="0">
                <a:solidFill>
                  <a:schemeClr val="tx1">
                    <a:lumMod val="95000"/>
                    <a:lumOff val="5000"/>
                  </a:schemeClr>
                </a:solidFill>
                <a:latin typeface="Times New Roman" pitchFamily="18" charset="0"/>
                <a:cs typeface="Times New Roman" pitchFamily="18" charset="0"/>
              </a:rPr>
              <a:t>-  индивидуальный подход  (любая помощь будет эффективной насколько она учитывает уникальность и неповторимость школьника);</a:t>
            </a:r>
          </a:p>
          <a:p>
            <a:pPr>
              <a:buNone/>
              <a:defRPr/>
            </a:pPr>
            <a:r>
              <a:rPr lang="ru-RU" dirty="0">
                <a:solidFill>
                  <a:schemeClr val="tx1">
                    <a:lumMod val="95000"/>
                    <a:lumOff val="5000"/>
                  </a:schemeClr>
                </a:solidFill>
                <a:latin typeface="Times New Roman" pitchFamily="18" charset="0"/>
                <a:cs typeface="Times New Roman" pitchFamily="18" charset="0"/>
              </a:rPr>
              <a:t>- не демонстрировать свои негативные эмоции.</a:t>
            </a:r>
          </a:p>
          <a:p>
            <a:endParaRPr lang="ru-RU" dirty="0"/>
          </a:p>
        </p:txBody>
      </p:sp>
    </p:spTree>
    <p:extLst>
      <p:ext uri="{BB962C8B-B14F-4D97-AF65-F5344CB8AC3E}">
        <p14:creationId xmlns:p14="http://schemas.microsoft.com/office/powerpoint/2010/main" val="17225168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548681"/>
            <a:ext cx="6965245" cy="1008112"/>
          </a:xfrm>
        </p:spPr>
        <p:txBody>
          <a:bodyPr/>
          <a:lstStyle/>
          <a:p>
            <a:r>
              <a:rPr lang="ru-RU" b="1" i="1" u="sng" dirty="0">
                <a:solidFill>
                  <a:srgbClr val="FF0000"/>
                </a:solidFill>
                <a:latin typeface="Times New Roman" pitchFamily="18" charset="0"/>
                <a:cs typeface="Times New Roman" pitchFamily="18" charset="0"/>
              </a:rPr>
              <a:t>Трудная ситуация 3.</a:t>
            </a:r>
            <a:endParaRPr lang="ru-RU" dirty="0">
              <a:solidFill>
                <a:srgbClr val="FF0000"/>
              </a:solidFill>
            </a:endParaRPr>
          </a:p>
        </p:txBody>
      </p:sp>
      <p:sp>
        <p:nvSpPr>
          <p:cNvPr id="3" name="Объект 2"/>
          <p:cNvSpPr>
            <a:spLocks noGrp="1"/>
          </p:cNvSpPr>
          <p:nvPr>
            <p:ph idx="1"/>
          </p:nvPr>
        </p:nvSpPr>
        <p:spPr>
          <a:xfrm>
            <a:off x="971600" y="1844824"/>
            <a:ext cx="7200800" cy="4392488"/>
          </a:xfrm>
        </p:spPr>
        <p:txBody>
          <a:bodyPr>
            <a:normAutofit lnSpcReduction="10000"/>
          </a:bodyPr>
          <a:lstStyle/>
          <a:p>
            <a:pPr>
              <a:lnSpc>
                <a:spcPct val="90000"/>
              </a:lnSpc>
              <a:buNone/>
              <a:defRPr/>
            </a:pPr>
            <a:r>
              <a:rPr lang="ru-RU" dirty="0">
                <a:solidFill>
                  <a:schemeClr val="tx1">
                    <a:lumMod val="95000"/>
                    <a:lumOff val="5000"/>
                  </a:schemeClr>
                </a:solidFill>
                <a:latin typeface="Times New Roman" pitchFamily="18" charset="0"/>
                <a:cs typeface="Times New Roman" pitchFamily="18" charset="0"/>
              </a:rPr>
              <a:t>Молодой учительнице казалось, что у неё с классом полное взаимопонимание, она много времени проводила с ними, ученицы буквально ходили за ней, но в классе было больше мальчиков. На одном из уроков учительница попыталась писать на доске, мел заскользил — доска была чем то натёрта. У учительницы резко сменилось настроение, и она рассерженная, обратилась к классу:  «Кто это сделал?» В ответ молчание. «Неблагодарные! Я всё делала  для Вас, а Вы...! В класс она пригласила администрацию, началось выяснение, кто это сделал, но школьники молчали.</a:t>
            </a:r>
          </a:p>
          <a:p>
            <a:pPr>
              <a:lnSpc>
                <a:spcPct val="90000"/>
              </a:lnSpc>
              <a:buNone/>
              <a:defRPr/>
            </a:pPr>
            <a:endParaRPr lang="ru-RU" dirty="0">
              <a:solidFill>
                <a:schemeClr val="tx1">
                  <a:lumMod val="95000"/>
                  <a:lumOff val="5000"/>
                </a:schemeClr>
              </a:solidFill>
              <a:latin typeface="Times New Roman" pitchFamily="18" charset="0"/>
              <a:cs typeface="Times New Roman" pitchFamily="18" charset="0"/>
            </a:endParaRPr>
          </a:p>
          <a:p>
            <a:pPr>
              <a:lnSpc>
                <a:spcPct val="90000"/>
              </a:lnSpc>
              <a:buNone/>
              <a:defRPr/>
            </a:pPr>
            <a:r>
              <a:rPr lang="ru-RU" dirty="0">
                <a:solidFill>
                  <a:schemeClr val="tx1">
                    <a:lumMod val="95000"/>
                    <a:lumOff val="5000"/>
                  </a:schemeClr>
                </a:solidFill>
                <a:latin typeface="Times New Roman" pitchFamily="18" charset="0"/>
                <a:cs typeface="Times New Roman" pitchFamily="18" charset="0"/>
              </a:rPr>
              <a:t>-  Ваши действия в данной ситуации?</a:t>
            </a:r>
          </a:p>
          <a:p>
            <a:endParaRPr lang="ru-RU" dirty="0"/>
          </a:p>
        </p:txBody>
      </p:sp>
    </p:spTree>
    <p:extLst>
      <p:ext uri="{BB962C8B-B14F-4D97-AF65-F5344CB8AC3E}">
        <p14:creationId xmlns:p14="http://schemas.microsoft.com/office/powerpoint/2010/main" val="37052318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883226"/>
          </a:xfrm>
        </p:spPr>
        <p:txBody>
          <a:bodyPr/>
          <a:lstStyle/>
          <a:p>
            <a:r>
              <a:rPr lang="ru-RU" b="1" dirty="0">
                <a:solidFill>
                  <a:srgbClr val="FF0000"/>
                </a:solidFill>
                <a:latin typeface="Times New Roman" pitchFamily="18" charset="0"/>
                <a:cs typeface="Times New Roman" pitchFamily="18" charset="0"/>
              </a:rPr>
              <a:t>Рекомендации</a:t>
            </a:r>
            <a:endParaRPr lang="ru-RU" dirty="0">
              <a:solidFill>
                <a:srgbClr val="FF0000"/>
              </a:solidFill>
            </a:endParaRPr>
          </a:p>
        </p:txBody>
      </p:sp>
      <p:sp>
        <p:nvSpPr>
          <p:cNvPr id="3" name="Объект 2"/>
          <p:cNvSpPr>
            <a:spLocks noGrp="1"/>
          </p:cNvSpPr>
          <p:nvPr>
            <p:ph idx="1"/>
          </p:nvPr>
        </p:nvSpPr>
        <p:spPr>
          <a:xfrm>
            <a:off x="971600" y="1700808"/>
            <a:ext cx="7200800" cy="4320480"/>
          </a:xfrm>
        </p:spPr>
        <p:txBody>
          <a:bodyPr>
            <a:normAutofit/>
          </a:bodyPr>
          <a:lstStyle/>
          <a:p>
            <a:pPr>
              <a:lnSpc>
                <a:spcPct val="80000"/>
              </a:lnSpc>
              <a:buNone/>
              <a:defRPr/>
            </a:pPr>
            <a:r>
              <a:rPr lang="ru-RU" sz="2000" dirty="0">
                <a:solidFill>
                  <a:schemeClr val="tx1">
                    <a:lumMod val="95000"/>
                    <a:lumOff val="5000"/>
                  </a:schemeClr>
                </a:solidFill>
              </a:rPr>
              <a:t>- </a:t>
            </a:r>
            <a:r>
              <a:rPr lang="ru-RU" sz="2000" dirty="0">
                <a:solidFill>
                  <a:schemeClr val="tx1">
                    <a:lumMod val="95000"/>
                    <a:lumOff val="5000"/>
                  </a:schemeClr>
                </a:solidFill>
                <a:latin typeface="Arial" charset="0"/>
              </a:rPr>
              <a:t> </a:t>
            </a:r>
            <a:r>
              <a:rPr lang="ru-RU" dirty="0">
                <a:solidFill>
                  <a:schemeClr val="tx1">
                    <a:lumMod val="95000"/>
                    <a:lumOff val="5000"/>
                  </a:schemeClr>
                </a:solidFill>
                <a:latin typeface="Times New Roman" pitchFamily="18" charset="0"/>
                <a:cs typeface="Times New Roman" pitchFamily="18" charset="0"/>
              </a:rPr>
              <a:t>профессиональная ответственность педагога за педагогически правильное разрешение ситуации;</a:t>
            </a:r>
          </a:p>
          <a:p>
            <a:pPr>
              <a:lnSpc>
                <a:spcPct val="80000"/>
              </a:lnSpc>
              <a:buNone/>
              <a:defRPr/>
            </a:pPr>
            <a:r>
              <a:rPr lang="ru-RU" dirty="0">
                <a:solidFill>
                  <a:schemeClr val="tx1">
                    <a:lumMod val="95000"/>
                    <a:lumOff val="5000"/>
                  </a:schemeClr>
                </a:solidFill>
                <a:latin typeface="Times New Roman" pitchFamily="18" charset="0"/>
                <a:cs typeface="Times New Roman" pitchFamily="18" charset="0"/>
              </a:rPr>
              <a:t>-  различное понимание событий и их причин  участниками, конфликт  «глазами учителя» и «глазами учеников» видится по –разному;</a:t>
            </a:r>
          </a:p>
          <a:p>
            <a:pPr>
              <a:lnSpc>
                <a:spcPct val="80000"/>
              </a:lnSpc>
              <a:buNone/>
              <a:defRPr/>
            </a:pPr>
            <a:r>
              <a:rPr lang="ru-RU" dirty="0">
                <a:solidFill>
                  <a:schemeClr val="tx1">
                    <a:lumMod val="95000"/>
                    <a:lumOff val="5000"/>
                  </a:schemeClr>
                </a:solidFill>
                <a:latin typeface="Times New Roman" pitchFamily="18" charset="0"/>
                <a:cs typeface="Times New Roman" pitchFamily="18" charset="0"/>
              </a:rPr>
              <a:t>-  профессиональная позиция педагога в конфликте обязывает его взять на себя инициативу в его разрешении и на первое место суметь поставить интересы школьника;</a:t>
            </a:r>
          </a:p>
          <a:p>
            <a:pPr>
              <a:lnSpc>
                <a:spcPct val="80000"/>
              </a:lnSpc>
              <a:buNone/>
              <a:defRPr/>
            </a:pPr>
            <a:r>
              <a:rPr lang="ru-RU" dirty="0">
                <a:solidFill>
                  <a:schemeClr val="tx1">
                    <a:lumMod val="95000"/>
                    <a:lumOff val="5000"/>
                  </a:schemeClr>
                </a:solidFill>
                <a:latin typeface="Times New Roman" pitchFamily="18" charset="0"/>
                <a:cs typeface="Times New Roman" pitchFamily="18" charset="0"/>
              </a:rPr>
              <a:t>-  всякая ошибка педагога при разрешении конфликта порождает новые ситуации и конфликты.</a:t>
            </a:r>
          </a:p>
          <a:p>
            <a:endParaRPr lang="ru-RU" dirty="0"/>
          </a:p>
        </p:txBody>
      </p:sp>
    </p:spTree>
    <p:extLst>
      <p:ext uri="{BB962C8B-B14F-4D97-AF65-F5344CB8AC3E}">
        <p14:creationId xmlns:p14="http://schemas.microsoft.com/office/powerpoint/2010/main" val="32327923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955234"/>
          </a:xfrm>
        </p:spPr>
        <p:txBody>
          <a:bodyPr/>
          <a:lstStyle/>
          <a:p>
            <a:r>
              <a:rPr lang="ru-RU" b="1" i="1" u="sng" dirty="0">
                <a:solidFill>
                  <a:srgbClr val="FF0000"/>
                </a:solidFill>
                <a:latin typeface="Times New Roman" pitchFamily="18" charset="0"/>
                <a:cs typeface="Times New Roman" pitchFamily="18" charset="0"/>
              </a:rPr>
              <a:t>Трудная ситуация 4.</a:t>
            </a:r>
            <a:endParaRPr lang="ru-RU" dirty="0">
              <a:solidFill>
                <a:srgbClr val="FF0000"/>
              </a:solidFill>
            </a:endParaRPr>
          </a:p>
        </p:txBody>
      </p:sp>
      <p:sp>
        <p:nvSpPr>
          <p:cNvPr id="3" name="Объект 2"/>
          <p:cNvSpPr>
            <a:spLocks noGrp="1"/>
          </p:cNvSpPr>
          <p:nvPr>
            <p:ph idx="1"/>
          </p:nvPr>
        </p:nvSpPr>
        <p:spPr>
          <a:xfrm>
            <a:off x="971600" y="1628800"/>
            <a:ext cx="7200800" cy="4382301"/>
          </a:xfrm>
        </p:spPr>
        <p:txBody>
          <a:bodyPr>
            <a:normAutofit lnSpcReduction="10000"/>
          </a:bodyPr>
          <a:lstStyle/>
          <a:p>
            <a:pPr>
              <a:lnSpc>
                <a:spcPct val="90000"/>
              </a:lnSpc>
              <a:buNone/>
              <a:defRPr/>
            </a:pPr>
            <a:r>
              <a:rPr lang="ru-RU" dirty="0">
                <a:solidFill>
                  <a:schemeClr val="tx1">
                    <a:lumMod val="95000"/>
                    <a:lumOff val="5000"/>
                  </a:schemeClr>
                </a:solidFill>
              </a:rPr>
              <a:t>	</a:t>
            </a:r>
            <a:r>
              <a:rPr lang="ru-RU" dirty="0">
                <a:solidFill>
                  <a:schemeClr val="tx1">
                    <a:lumMod val="95000"/>
                    <a:lumOff val="5000"/>
                  </a:schemeClr>
                </a:solidFill>
                <a:latin typeface="Times New Roman" pitchFamily="18" charset="0"/>
                <a:cs typeface="Times New Roman" pitchFamily="18" charset="0"/>
              </a:rPr>
              <a:t>На уроке при проверке домашнего задания учительница трижды поднимала отвечать одного и того же ученика, но он молчал. В конце урока она объявила, что ставит ему «2». На следующем уроке  учительница вновь начала опрос с этого ученика и, когда он отказался отвечать, удалила его с класса. Школьник перестал посещать уроки у этой учительницы. Избегал встреч с ней, но по другим предметам учился по — прежнему успешно. Учительница поставила этому ученику «2» за четверть. Узнав об этом, ученик перестал посещать школу.</a:t>
            </a:r>
          </a:p>
          <a:p>
            <a:pPr>
              <a:lnSpc>
                <a:spcPct val="90000"/>
              </a:lnSpc>
              <a:buNone/>
              <a:defRPr/>
            </a:pPr>
            <a:endParaRPr lang="ru-RU" dirty="0">
              <a:solidFill>
                <a:schemeClr val="tx1">
                  <a:lumMod val="95000"/>
                  <a:lumOff val="5000"/>
                </a:schemeClr>
              </a:solidFill>
              <a:latin typeface="Times New Roman" pitchFamily="18" charset="0"/>
              <a:cs typeface="Times New Roman" pitchFamily="18" charset="0"/>
            </a:endParaRPr>
          </a:p>
          <a:p>
            <a:pPr>
              <a:lnSpc>
                <a:spcPct val="90000"/>
              </a:lnSpc>
              <a:buNone/>
              <a:defRPr/>
            </a:pPr>
            <a:r>
              <a:rPr lang="ru-RU" dirty="0">
                <a:solidFill>
                  <a:schemeClr val="tx1">
                    <a:lumMod val="95000"/>
                    <a:lumOff val="5000"/>
                  </a:schemeClr>
                </a:solidFill>
                <a:latin typeface="Times New Roman" pitchFamily="18" charset="0"/>
                <a:cs typeface="Times New Roman" pitchFamily="18" charset="0"/>
              </a:rPr>
              <a:t>   - Ваши действия в данной ситуации?</a:t>
            </a:r>
          </a:p>
          <a:p>
            <a:endParaRPr lang="ru-RU" dirty="0">
              <a:solidFill>
                <a:schemeClr val="tx1">
                  <a:lumMod val="95000"/>
                  <a:lumOff val="5000"/>
                </a:schemeClr>
              </a:solidFill>
            </a:endParaRPr>
          </a:p>
        </p:txBody>
      </p:sp>
    </p:spTree>
    <p:extLst>
      <p:ext uri="{BB962C8B-B14F-4D97-AF65-F5344CB8AC3E}">
        <p14:creationId xmlns:p14="http://schemas.microsoft.com/office/powerpoint/2010/main" val="4014923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811218"/>
          </a:xfrm>
        </p:spPr>
        <p:txBody>
          <a:bodyPr/>
          <a:lstStyle/>
          <a:p>
            <a:r>
              <a:rPr lang="ru-RU" b="1" dirty="0">
                <a:solidFill>
                  <a:srgbClr val="FF0000"/>
                </a:solidFill>
                <a:latin typeface="Times New Roman" pitchFamily="18" charset="0"/>
                <a:cs typeface="Times New Roman" pitchFamily="18" charset="0"/>
              </a:rPr>
              <a:t>Рекомендации</a:t>
            </a:r>
            <a:endParaRPr lang="ru-RU" dirty="0">
              <a:solidFill>
                <a:srgbClr val="FF0000"/>
              </a:solidFill>
            </a:endParaRPr>
          </a:p>
        </p:txBody>
      </p:sp>
      <p:sp>
        <p:nvSpPr>
          <p:cNvPr id="3" name="Объект 2"/>
          <p:cNvSpPr>
            <a:spLocks noGrp="1"/>
          </p:cNvSpPr>
          <p:nvPr>
            <p:ph idx="1"/>
          </p:nvPr>
        </p:nvSpPr>
        <p:spPr>
          <a:xfrm>
            <a:off x="971600" y="1700808"/>
            <a:ext cx="7200800" cy="4320480"/>
          </a:xfrm>
        </p:spPr>
        <p:txBody>
          <a:bodyPr>
            <a:normAutofit fontScale="85000" lnSpcReduction="10000"/>
          </a:bodyPr>
          <a:lstStyle/>
          <a:p>
            <a:pPr>
              <a:lnSpc>
                <a:spcPct val="80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dirty="0">
                <a:solidFill>
                  <a:schemeClr val="tx1">
                    <a:lumMod val="95000"/>
                    <a:lumOff val="5000"/>
                  </a:schemeClr>
                </a:solidFill>
              </a:rPr>
              <a:t> </a:t>
            </a:r>
            <a:r>
              <a:rPr lang="ru-RU" dirty="0">
                <a:solidFill>
                  <a:schemeClr val="tx1">
                    <a:lumMod val="95000"/>
                    <a:lumOff val="5000"/>
                  </a:schemeClr>
                </a:solidFill>
                <a:latin typeface="Times New Roman" pitchFamily="18" charset="0"/>
                <a:cs typeface="Times New Roman" pitchFamily="18" charset="0"/>
              </a:rPr>
              <a:t>-  проанализировать ситуацию;</a:t>
            </a:r>
          </a:p>
          <a:p>
            <a:pPr>
              <a:lnSpc>
                <a:spcPct val="80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dirty="0">
                <a:solidFill>
                  <a:schemeClr val="tx1">
                    <a:lumMod val="95000"/>
                    <a:lumOff val="5000"/>
                  </a:schemeClr>
                </a:solidFill>
                <a:latin typeface="Times New Roman" pitchFamily="18" charset="0"/>
                <a:cs typeface="Times New Roman" pitchFamily="18" charset="0"/>
              </a:rPr>
              <a:t>-  на первом уроке, когда ученик молчал, учительнице необходимо после уроков надо было поговорить с учеником, разобраться в причине, постараться устранить назревающий конфликт;</a:t>
            </a:r>
          </a:p>
          <a:p>
            <a:pPr>
              <a:lnSpc>
                <a:spcPct val="80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dirty="0">
                <a:solidFill>
                  <a:schemeClr val="tx1">
                    <a:lumMod val="95000"/>
                    <a:lumOff val="5000"/>
                  </a:schemeClr>
                </a:solidFill>
                <a:latin typeface="Times New Roman" pitchFamily="18" charset="0"/>
                <a:cs typeface="Times New Roman" pitchFamily="18" charset="0"/>
              </a:rPr>
              <a:t>-  на следующем занятии молчание ученика уже было проявлением протеста. Школьник, испытав нажим со стороны учительницы , проявил подростковую принципиальность и самолюбие, но в дальнейшем не смог управлять своими поступками (подростковый негативизм);</a:t>
            </a:r>
          </a:p>
          <a:p>
            <a:pPr>
              <a:lnSpc>
                <a:spcPct val="80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dirty="0">
                <a:solidFill>
                  <a:schemeClr val="tx1">
                    <a:lumMod val="95000"/>
                    <a:lumOff val="5000"/>
                  </a:schemeClr>
                </a:solidFill>
                <a:latin typeface="Times New Roman" pitchFamily="18" charset="0"/>
                <a:cs typeface="Times New Roman" pitchFamily="18" charset="0"/>
              </a:rPr>
              <a:t>Учительница, в своих действиях допустила очень серьёзные педагогические ошибки:</a:t>
            </a:r>
          </a:p>
          <a:p>
            <a:pPr>
              <a:lnSpc>
                <a:spcPct val="80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dirty="0">
                <a:solidFill>
                  <a:schemeClr val="tx1">
                    <a:lumMod val="95000"/>
                    <a:lumOff val="5000"/>
                  </a:schemeClr>
                </a:solidFill>
                <a:latin typeface="Times New Roman" pitchFamily="18" charset="0"/>
                <a:cs typeface="Times New Roman" pitchFamily="18" charset="0"/>
              </a:rPr>
              <a:t>-  не разобралась в причине отказа отвечать;</a:t>
            </a:r>
          </a:p>
          <a:p>
            <a:pPr>
              <a:lnSpc>
                <a:spcPct val="80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dirty="0">
                <a:solidFill>
                  <a:schemeClr val="tx1">
                    <a:lumMod val="95000"/>
                    <a:lumOff val="5000"/>
                  </a:schemeClr>
                </a:solidFill>
                <a:latin typeface="Times New Roman" pitchFamily="18" charset="0"/>
                <a:cs typeface="Times New Roman" pitchFamily="18" charset="0"/>
              </a:rPr>
              <a:t>-  не увидела в школьнике «человека»;</a:t>
            </a:r>
          </a:p>
          <a:p>
            <a:pPr>
              <a:lnSpc>
                <a:spcPct val="80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dirty="0">
                <a:solidFill>
                  <a:schemeClr val="tx1">
                    <a:lumMod val="95000"/>
                    <a:lumOff val="5000"/>
                  </a:schemeClr>
                </a:solidFill>
                <a:latin typeface="Times New Roman" pitchFamily="18" charset="0"/>
                <a:cs typeface="Times New Roman" pitchFamily="18" charset="0"/>
              </a:rPr>
              <a:t>-  показала  своё недоброжелательное отношение к ученику,</a:t>
            </a:r>
          </a:p>
          <a:p>
            <a:pPr>
              <a:lnSpc>
                <a:spcPct val="80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dirty="0">
                <a:solidFill>
                  <a:schemeClr val="tx1">
                    <a:lumMod val="95000"/>
                    <a:lumOff val="5000"/>
                  </a:schemeClr>
                </a:solidFill>
                <a:latin typeface="Times New Roman" pitchFamily="18" charset="0"/>
                <a:cs typeface="Times New Roman" pitchFamily="18" charset="0"/>
              </a:rPr>
              <a:t>-  и тем углубила конфликт, не учитывая особенностей  подросткового    возраста.</a:t>
            </a:r>
          </a:p>
          <a:p>
            <a:endParaRPr lang="ru-RU" dirty="0"/>
          </a:p>
        </p:txBody>
      </p:sp>
    </p:spTree>
    <p:extLst>
      <p:ext uri="{BB962C8B-B14F-4D97-AF65-F5344CB8AC3E}">
        <p14:creationId xmlns:p14="http://schemas.microsoft.com/office/powerpoint/2010/main" val="8593348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rgbClr val="FF0000"/>
                </a:solidFill>
              </a:rPr>
              <a:t>Процесс обучения – это не просто обмен знаниями между их носителем </a:t>
            </a:r>
            <a:br>
              <a:rPr lang="ru-RU" sz="2800" b="1" dirty="0">
                <a:solidFill>
                  <a:srgbClr val="FF0000"/>
                </a:solidFill>
              </a:rPr>
            </a:br>
            <a:r>
              <a:rPr lang="ru-RU" sz="2800" b="1" dirty="0">
                <a:solidFill>
                  <a:srgbClr val="FF0000"/>
                </a:solidFill>
              </a:rPr>
              <a:t>(учителем) и получателем (учеником).</a:t>
            </a:r>
          </a:p>
        </p:txBody>
      </p:sp>
      <p:sp>
        <p:nvSpPr>
          <p:cNvPr id="3" name="Объект 2"/>
          <p:cNvSpPr>
            <a:spLocks noGrp="1"/>
          </p:cNvSpPr>
          <p:nvPr>
            <p:ph idx="1"/>
          </p:nvPr>
        </p:nvSpPr>
        <p:spPr>
          <a:xfrm>
            <a:off x="971600" y="2492895"/>
            <a:ext cx="7056784" cy="3230173"/>
          </a:xfrm>
        </p:spPr>
        <p:txBody>
          <a:bodyPr>
            <a:normAutofit/>
          </a:bodyPr>
          <a:lstStyle/>
          <a:p>
            <a:pPr marL="0" indent="0">
              <a:buNone/>
            </a:pPr>
            <a:r>
              <a:rPr lang="ru-RU" dirty="0"/>
              <a:t>Жизненный опыт педагога, его ценности, </a:t>
            </a:r>
          </a:p>
          <a:p>
            <a:pPr marL="0" indent="0">
              <a:buNone/>
            </a:pPr>
            <a:r>
              <a:rPr lang="ru-RU" dirty="0"/>
              <a:t>симпатии и антипатии, представления о правильном и неправильном, уровень его общей и психологической культуры – всё выходит на арену взаимодействия с обучающимися.</a:t>
            </a:r>
          </a:p>
        </p:txBody>
      </p:sp>
    </p:spTree>
    <p:extLst>
      <p:ext uri="{BB962C8B-B14F-4D97-AF65-F5344CB8AC3E}">
        <p14:creationId xmlns:p14="http://schemas.microsoft.com/office/powerpoint/2010/main" val="4274670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1115617" y="980728"/>
            <a:ext cx="7128792" cy="720080"/>
          </a:xfrm>
        </p:spPr>
        <p:txBody>
          <a:bodyPr anchorCtr="0">
            <a:normAutofit fontScale="90000"/>
          </a:bodyPr>
          <a:lstStyle/>
          <a:p>
            <a:pPr eaLnBrk="1" hangingPunct="1">
              <a:defRPr/>
            </a:pPr>
            <a:r>
              <a:rPr lang="ru-RU" sz="4000" b="1" dirty="0">
                <a:solidFill>
                  <a:srgbClr val="FF0000"/>
                </a:solidFill>
                <a:latin typeface="Times New Roman" pitchFamily="18" charset="0"/>
                <a:cs typeface="Times New Roman" pitchFamily="18" charset="0"/>
              </a:rPr>
              <a:t>Стратегии поведения в конфликтных ситуаций:</a:t>
            </a:r>
            <a:br>
              <a:rPr lang="ru-RU" sz="4000" b="1" dirty="0">
                <a:solidFill>
                  <a:srgbClr val="66FF33"/>
                </a:solidFill>
                <a:latin typeface="Times New Roman" pitchFamily="18" charset="0"/>
                <a:cs typeface="Times New Roman" pitchFamily="18" charset="0"/>
              </a:rPr>
            </a:br>
            <a:endParaRPr lang="ru-RU" sz="4000" b="1" dirty="0">
              <a:solidFill>
                <a:srgbClr val="66FF33"/>
              </a:solidFill>
              <a:latin typeface="Times New Roman" pitchFamily="18" charset="0"/>
              <a:cs typeface="Times New Roman" pitchFamily="18" charset="0"/>
            </a:endParaRPr>
          </a:p>
        </p:txBody>
      </p:sp>
      <p:sp>
        <p:nvSpPr>
          <p:cNvPr id="16386" name="Rectangle 2"/>
          <p:cNvSpPr>
            <a:spLocks noGrp="1" noChangeArrowheads="1"/>
          </p:cNvSpPr>
          <p:nvPr>
            <p:ph type="body" idx="4294967295"/>
          </p:nvPr>
        </p:nvSpPr>
        <p:spPr>
          <a:xfrm>
            <a:off x="1403648" y="2357438"/>
            <a:ext cx="6192688" cy="3447826"/>
          </a:xfrm>
        </p:spPr>
        <p:txBody>
          <a:bodyPr/>
          <a:lstStyle/>
          <a:p>
            <a:pPr eaLnBrk="1" hangingPunct="1">
              <a:spcBef>
                <a:spcPct val="0"/>
              </a:spcBef>
              <a:buFont typeface="Times New Roman" pitchFamily="18" charset="0"/>
              <a:buNone/>
              <a:defRPr/>
            </a:pPr>
            <a:endParaRPr lang="ru-RU" sz="2800" b="1" i="1" dirty="0">
              <a:solidFill>
                <a:srgbClr val="66FF33"/>
              </a:solidFill>
              <a:latin typeface="Arial" charset="0"/>
            </a:endParaRPr>
          </a:p>
        </p:txBody>
      </p:sp>
      <p:sp>
        <p:nvSpPr>
          <p:cNvPr id="17412" name="AutoShape 4"/>
          <p:cNvSpPr>
            <a:spLocks noChangeArrowheads="1"/>
          </p:cNvSpPr>
          <p:nvPr/>
        </p:nvSpPr>
        <p:spPr bwMode="auto">
          <a:xfrm>
            <a:off x="5004048" y="1928813"/>
            <a:ext cx="2952328" cy="857250"/>
          </a:xfrm>
          <a:prstGeom prst="flowChartAlternateProcess">
            <a:avLst/>
          </a:prstGeom>
          <a:solidFill>
            <a:srgbClr val="00B8FF"/>
          </a:solidFill>
          <a:ln w="9525">
            <a:solidFill>
              <a:schemeClr val="tx1"/>
            </a:solidFill>
            <a:miter lim="800000"/>
            <a:headEnd/>
            <a:tailEnd/>
          </a:ln>
        </p:spPr>
        <p:txBody>
          <a:bodyPr wrap="none" anchor="ctr"/>
          <a:lstStyle/>
          <a:p>
            <a:pPr algn="ctr"/>
            <a:r>
              <a:rPr lang="ru-RU" sz="3200" b="1" dirty="0">
                <a:solidFill>
                  <a:srgbClr val="FF0066"/>
                </a:solidFill>
                <a:latin typeface="Times New Roman" pitchFamily="18" charset="0"/>
                <a:cs typeface="Times New Roman" pitchFamily="18" charset="0"/>
              </a:rPr>
              <a:t>Компромисс</a:t>
            </a:r>
          </a:p>
        </p:txBody>
      </p:sp>
      <p:sp>
        <p:nvSpPr>
          <p:cNvPr id="17413" name="AutoShape 5"/>
          <p:cNvSpPr>
            <a:spLocks noChangeArrowheads="1"/>
          </p:cNvSpPr>
          <p:nvPr/>
        </p:nvSpPr>
        <p:spPr bwMode="auto">
          <a:xfrm>
            <a:off x="1115616" y="3500438"/>
            <a:ext cx="3024336" cy="936625"/>
          </a:xfrm>
          <a:prstGeom prst="flowChartAlternateProcess">
            <a:avLst/>
          </a:prstGeom>
          <a:solidFill>
            <a:srgbClr val="00B8FF"/>
          </a:solidFill>
          <a:ln w="9525">
            <a:solidFill>
              <a:schemeClr val="tx1"/>
            </a:solidFill>
            <a:miter lim="800000"/>
            <a:headEnd/>
            <a:tailEnd/>
          </a:ln>
        </p:spPr>
        <p:txBody>
          <a:bodyPr wrap="none" anchor="ctr"/>
          <a:lstStyle/>
          <a:p>
            <a:pPr algn="ctr"/>
            <a:r>
              <a:rPr lang="ru-RU" sz="3200" b="1" dirty="0">
                <a:solidFill>
                  <a:srgbClr val="FF0066"/>
                </a:solidFill>
                <a:latin typeface="Times New Roman" pitchFamily="18" charset="0"/>
                <a:cs typeface="Times New Roman" pitchFamily="18" charset="0"/>
              </a:rPr>
              <a:t>Соперничество</a:t>
            </a:r>
          </a:p>
        </p:txBody>
      </p:sp>
      <p:sp>
        <p:nvSpPr>
          <p:cNvPr id="17414" name="AutoShape 6"/>
          <p:cNvSpPr>
            <a:spLocks noChangeArrowheads="1"/>
          </p:cNvSpPr>
          <p:nvPr/>
        </p:nvSpPr>
        <p:spPr bwMode="auto">
          <a:xfrm>
            <a:off x="5148065" y="3500438"/>
            <a:ext cx="3024336" cy="865187"/>
          </a:xfrm>
          <a:prstGeom prst="flowChartAlternateProcess">
            <a:avLst/>
          </a:prstGeom>
          <a:solidFill>
            <a:srgbClr val="00B8FF"/>
          </a:solidFill>
          <a:ln w="9525">
            <a:solidFill>
              <a:schemeClr val="tx1"/>
            </a:solidFill>
            <a:miter lim="800000"/>
            <a:headEnd/>
            <a:tailEnd/>
          </a:ln>
        </p:spPr>
        <p:txBody>
          <a:bodyPr wrap="none" anchor="ctr"/>
          <a:lstStyle/>
          <a:p>
            <a:pPr algn="ctr"/>
            <a:r>
              <a:rPr lang="ru-RU" sz="3200" b="1" dirty="0">
                <a:solidFill>
                  <a:srgbClr val="FF0066"/>
                </a:solidFill>
                <a:latin typeface="Times New Roman" pitchFamily="18" charset="0"/>
                <a:cs typeface="Times New Roman" pitchFamily="18" charset="0"/>
              </a:rPr>
              <a:t>Приспособление</a:t>
            </a:r>
          </a:p>
        </p:txBody>
      </p:sp>
      <p:sp>
        <p:nvSpPr>
          <p:cNvPr id="17415" name="AutoShape 7"/>
          <p:cNvSpPr>
            <a:spLocks noChangeArrowheads="1"/>
          </p:cNvSpPr>
          <p:nvPr/>
        </p:nvSpPr>
        <p:spPr bwMode="auto">
          <a:xfrm>
            <a:off x="1115616" y="1916113"/>
            <a:ext cx="3024336" cy="863600"/>
          </a:xfrm>
          <a:prstGeom prst="flowChartAlternateProcess">
            <a:avLst/>
          </a:prstGeom>
          <a:solidFill>
            <a:srgbClr val="00B8FF"/>
          </a:solidFill>
          <a:ln w="9525">
            <a:solidFill>
              <a:schemeClr val="tx1"/>
            </a:solidFill>
            <a:miter lim="800000"/>
            <a:headEnd/>
            <a:tailEnd/>
          </a:ln>
        </p:spPr>
        <p:txBody>
          <a:bodyPr wrap="none" anchor="ctr"/>
          <a:lstStyle/>
          <a:p>
            <a:pPr algn="ctr"/>
            <a:r>
              <a:rPr lang="ru-RU" sz="3200" b="1" dirty="0">
                <a:solidFill>
                  <a:srgbClr val="FF0066"/>
                </a:solidFill>
                <a:latin typeface="Times New Roman" pitchFamily="18" charset="0"/>
                <a:cs typeface="Times New Roman" pitchFamily="18" charset="0"/>
              </a:rPr>
              <a:t>Сотрудничество </a:t>
            </a:r>
          </a:p>
        </p:txBody>
      </p:sp>
      <p:sp>
        <p:nvSpPr>
          <p:cNvPr id="17416" name="AutoShape 8"/>
          <p:cNvSpPr>
            <a:spLocks noChangeArrowheads="1"/>
          </p:cNvSpPr>
          <p:nvPr/>
        </p:nvSpPr>
        <p:spPr bwMode="auto">
          <a:xfrm>
            <a:off x="3037059" y="5084762"/>
            <a:ext cx="3312368" cy="648493"/>
          </a:xfrm>
          <a:prstGeom prst="flowChartAlternateProcess">
            <a:avLst/>
          </a:prstGeom>
          <a:solidFill>
            <a:srgbClr val="00B8FF"/>
          </a:solidFill>
          <a:ln w="9525">
            <a:solidFill>
              <a:schemeClr val="tx1"/>
            </a:solidFill>
            <a:miter lim="800000"/>
            <a:headEnd/>
            <a:tailEnd/>
          </a:ln>
        </p:spPr>
        <p:txBody>
          <a:bodyPr wrap="none" anchor="ctr"/>
          <a:lstStyle/>
          <a:p>
            <a:pPr algn="ctr"/>
            <a:r>
              <a:rPr lang="ru-RU" sz="3600" b="1" dirty="0">
                <a:solidFill>
                  <a:srgbClr val="FF0066"/>
                </a:solidFill>
                <a:latin typeface="Times New Roman" pitchFamily="18" charset="0"/>
                <a:cs typeface="Times New Roman" pitchFamily="18" charset="0"/>
              </a:rPr>
              <a:t>Избегание</a:t>
            </a:r>
          </a:p>
        </p:txBody>
      </p:sp>
    </p:spTree>
    <p:extLst>
      <p:ext uri="{BB962C8B-B14F-4D97-AF65-F5344CB8AC3E}">
        <p14:creationId xmlns:p14="http://schemas.microsoft.com/office/powerpoint/2010/main" val="311326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463040" y="764704"/>
            <a:ext cx="6205304" cy="5400600"/>
          </a:xfrm>
        </p:spPr>
        <p:txBody>
          <a:bodyPr>
            <a:noAutofit/>
          </a:bodyPr>
          <a:lstStyle/>
          <a:p>
            <a:pPr marL="0" indent="0">
              <a:buNone/>
            </a:pPr>
            <a:r>
              <a:rPr lang="ru-RU" sz="1600" dirty="0">
                <a:latin typeface="Times New Roman" pitchFamily="18" charset="0"/>
                <a:cs typeface="Times New Roman" pitchFamily="18" charset="0"/>
              </a:rPr>
              <a:t>Урок начался как обычно. Учитель приступил к объяснению новой  темы. В то время когда она писала на доске , позади послышался отчетливый скрип. По выражению лица она сразу определила, что это сделал Сергей, и, не задумываясь, строго сказала, чтобы он прекратил скрипеть, иначе удалит его с урока. Сергей – молодой человек с чувством юмора, любил  подшутить. Учитель продолжила свое объяснение, но скрип  возобновился. Тогда она подошла к Сергею и не сдержавшись, она стала кричать: «Выйди вон! Без родителей не возвращайся. И передай родителям, если они тебя не воспитали, то я сама возьмусь за твое воспитание». Сергей не только не вышел из кабинет, а еще больше продолжал препираться, тогда учитель открыла журнал и объявила: «За урок « два». Урок   был сорван . Прозвенел звонок, и со слезами на глазах учитель вошла в учительскую . </a:t>
            </a:r>
          </a:p>
          <a:p>
            <a:pPr marL="0" indent="0" algn="ctr">
              <a:buNone/>
            </a:pPr>
            <a:r>
              <a:rPr lang="ru-RU" sz="1600" b="1" dirty="0">
                <a:solidFill>
                  <a:schemeClr val="tx1">
                    <a:lumMod val="95000"/>
                    <a:lumOff val="5000"/>
                  </a:schemeClr>
                </a:solidFill>
                <a:latin typeface="Times New Roman" pitchFamily="18" charset="0"/>
                <a:cs typeface="Times New Roman" pitchFamily="18" charset="0"/>
              </a:rPr>
              <a:t>Вопросы для обсуждения: </a:t>
            </a:r>
          </a:p>
          <a:p>
            <a:pPr marL="0" indent="0">
              <a:buNone/>
            </a:pPr>
            <a:r>
              <a:rPr lang="ru-RU" sz="1600" dirty="0">
                <a:latin typeface="Times New Roman" pitchFamily="18" charset="0"/>
                <a:cs typeface="Times New Roman" pitchFamily="18" charset="0"/>
              </a:rPr>
              <a:t>1. Охарактеризуйте главных героев. </a:t>
            </a:r>
          </a:p>
          <a:p>
            <a:pPr marL="0" indent="0">
              <a:buNone/>
            </a:pPr>
            <a:r>
              <a:rPr lang="ru-RU" sz="1600" dirty="0">
                <a:latin typeface="Times New Roman" pitchFamily="18" charset="0"/>
                <a:cs typeface="Times New Roman" pitchFamily="18" charset="0"/>
              </a:rPr>
              <a:t>2.Почему учителю не удалось уладить конфликтную ситуацию? </a:t>
            </a:r>
          </a:p>
          <a:p>
            <a:pPr marL="0" indent="0">
              <a:buNone/>
            </a:pPr>
            <a:r>
              <a:rPr lang="ru-RU" sz="1600" dirty="0">
                <a:latin typeface="Times New Roman" pitchFamily="18" charset="0"/>
                <a:cs typeface="Times New Roman" pitchFamily="18" charset="0"/>
              </a:rPr>
              <a:t>3.Какие ошибки она совершила в данной ситуации? </a:t>
            </a:r>
          </a:p>
          <a:p>
            <a:pPr marL="0" indent="0">
              <a:buNone/>
            </a:pPr>
            <a:r>
              <a:rPr lang="ru-RU" sz="1600" dirty="0">
                <a:latin typeface="Times New Roman" pitchFamily="18" charset="0"/>
                <a:cs typeface="Times New Roman" pitchFamily="18" charset="0"/>
              </a:rPr>
              <a:t>4.Предложите все возможные пути решения этой ситуации.</a:t>
            </a:r>
          </a:p>
        </p:txBody>
      </p:sp>
    </p:spTree>
    <p:extLst>
      <p:ext uri="{BB962C8B-B14F-4D97-AF65-F5344CB8AC3E}">
        <p14:creationId xmlns:p14="http://schemas.microsoft.com/office/powerpoint/2010/main" val="42122842"/>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463040" y="872836"/>
            <a:ext cx="6196405" cy="5043055"/>
          </a:xfrm>
        </p:spPr>
        <p:txBody>
          <a:bodyPr>
            <a:noAutofit/>
          </a:bodyPr>
          <a:lstStyle/>
          <a:p>
            <a:pPr marL="0" indent="0" algn="ctr">
              <a:buNone/>
            </a:pPr>
            <a:r>
              <a:rPr lang="ru-RU" sz="3600" dirty="0">
                <a:latin typeface="Times New Roman" pitchFamily="18" charset="0"/>
                <a:cs typeface="Times New Roman" pitchFamily="18" charset="0"/>
              </a:rPr>
              <a:t>Не всегда причина конфликтной </a:t>
            </a:r>
          </a:p>
          <a:p>
            <a:pPr marL="0" indent="0" algn="ctr">
              <a:buNone/>
            </a:pPr>
            <a:r>
              <a:rPr lang="ru-RU" sz="3600" dirty="0">
                <a:latin typeface="Times New Roman" pitchFamily="18" charset="0"/>
                <a:cs typeface="Times New Roman" pitchFamily="18" charset="0"/>
              </a:rPr>
              <a:t>ситуации - нежелательные </a:t>
            </a:r>
          </a:p>
          <a:p>
            <a:pPr marL="0" indent="0" algn="ctr">
              <a:buNone/>
            </a:pPr>
            <a:r>
              <a:rPr lang="ru-RU" sz="3600" dirty="0">
                <a:latin typeface="Times New Roman" pitchFamily="18" charset="0"/>
                <a:cs typeface="Times New Roman" pitchFamily="18" charset="0"/>
              </a:rPr>
              <a:t>поступки обучающегося, </a:t>
            </a:r>
          </a:p>
          <a:p>
            <a:pPr marL="0" indent="0" algn="ctr">
              <a:buNone/>
            </a:pPr>
            <a:r>
              <a:rPr lang="ru-RU" sz="3600" dirty="0">
                <a:latin typeface="Times New Roman" pitchFamily="18" charset="0"/>
                <a:cs typeface="Times New Roman" pitchFamily="18" charset="0"/>
              </a:rPr>
              <a:t>но может быть вызвана </a:t>
            </a:r>
          </a:p>
          <a:p>
            <a:pPr marL="0" indent="0" algn="ctr">
              <a:buNone/>
            </a:pPr>
            <a:r>
              <a:rPr lang="ru-RU" sz="3600" dirty="0">
                <a:latin typeface="Times New Roman" pitchFamily="18" charset="0"/>
                <a:cs typeface="Times New Roman" pitchFamily="18" charset="0"/>
              </a:rPr>
              <a:t>педагогически неграмотными </a:t>
            </a:r>
          </a:p>
          <a:p>
            <a:pPr marL="0" indent="0" algn="ctr">
              <a:buNone/>
            </a:pPr>
            <a:r>
              <a:rPr lang="ru-RU" sz="3600" dirty="0">
                <a:latin typeface="Times New Roman" pitchFamily="18" charset="0"/>
                <a:cs typeface="Times New Roman" pitchFamily="18" charset="0"/>
              </a:rPr>
              <a:t>действиями педагога. </a:t>
            </a:r>
          </a:p>
        </p:txBody>
      </p:sp>
    </p:spTree>
    <p:extLst>
      <p:ext uri="{BB962C8B-B14F-4D97-AF65-F5344CB8AC3E}">
        <p14:creationId xmlns:p14="http://schemas.microsoft.com/office/powerpoint/2010/main" val="32339714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1524000"/>
            <a:ext cx="6965245" cy="1122218"/>
          </a:xfrm>
        </p:spPr>
        <p:txBody>
          <a:bodyPr>
            <a:noAutofit/>
          </a:bodyPr>
          <a:lstStyle/>
          <a:p>
            <a:pPr algn="r"/>
            <a:r>
              <a:rPr lang="ru-RU" sz="3200" i="1" dirty="0">
                <a:latin typeface="Times New Roman" pitchFamily="18" charset="0"/>
                <a:cs typeface="Times New Roman" pitchFamily="18" charset="0"/>
              </a:rPr>
              <a:t>Надо любить и уважать детей, </a:t>
            </a:r>
            <a:br>
              <a:rPr lang="ru-RU" sz="3200" i="1" dirty="0">
                <a:latin typeface="Times New Roman" pitchFamily="18" charset="0"/>
                <a:cs typeface="Times New Roman" pitchFamily="18" charset="0"/>
              </a:rPr>
            </a:br>
            <a:r>
              <a:rPr lang="ru-RU" sz="3200" i="1" dirty="0">
                <a:latin typeface="Times New Roman" pitchFamily="18" charset="0"/>
                <a:cs typeface="Times New Roman" pitchFamily="18" charset="0"/>
              </a:rPr>
              <a:t>но в то же время надо объяснять </a:t>
            </a:r>
            <a:br>
              <a:rPr lang="ru-RU" sz="3200" i="1" dirty="0">
                <a:latin typeface="Times New Roman" pitchFamily="18" charset="0"/>
                <a:cs typeface="Times New Roman" pitchFamily="18" charset="0"/>
              </a:rPr>
            </a:br>
            <a:r>
              <a:rPr lang="ru-RU" sz="3200" i="1" dirty="0">
                <a:latin typeface="Times New Roman" pitchFamily="18" charset="0"/>
                <a:cs typeface="Times New Roman" pitchFamily="18" charset="0"/>
              </a:rPr>
              <a:t>границы дозволенного. </a:t>
            </a:r>
            <a:br>
              <a:rPr lang="ru-RU" sz="3200" i="1" dirty="0">
                <a:latin typeface="Times New Roman" pitchFamily="18" charset="0"/>
                <a:cs typeface="Times New Roman" pitchFamily="18" charset="0"/>
              </a:rPr>
            </a:br>
            <a:r>
              <a:rPr lang="ru-RU" sz="3200" i="1" dirty="0" err="1">
                <a:latin typeface="Times New Roman" pitchFamily="18" charset="0"/>
                <a:cs typeface="Times New Roman" pitchFamily="18" charset="0"/>
              </a:rPr>
              <a:t>В.Гальперин</a:t>
            </a:r>
            <a:r>
              <a:rPr lang="ru-RU" sz="3200" i="1" dirty="0">
                <a:latin typeface="Times New Roman" pitchFamily="18" charset="0"/>
                <a:cs typeface="Times New Roman" pitchFamily="18" charset="0"/>
              </a:rPr>
              <a:t> </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pPr algn="ctr"/>
            <a:endParaRPr lang="ru-RU" dirty="0"/>
          </a:p>
          <a:p>
            <a:pPr algn="ctr"/>
            <a:endParaRPr lang="ru-RU" dirty="0"/>
          </a:p>
          <a:p>
            <a:pPr algn="ctr"/>
            <a:endParaRPr lang="ru-RU" dirty="0"/>
          </a:p>
          <a:p>
            <a:pPr marL="0" indent="0" algn="ctr">
              <a:buNone/>
            </a:pPr>
            <a:r>
              <a:rPr lang="ru-RU" sz="4800" dirty="0"/>
              <a:t>Практическая часть.</a:t>
            </a:r>
          </a:p>
        </p:txBody>
      </p:sp>
    </p:spTree>
    <p:extLst>
      <p:ext uri="{BB962C8B-B14F-4D97-AF65-F5344CB8AC3E}">
        <p14:creationId xmlns:p14="http://schemas.microsoft.com/office/powerpoint/2010/main" val="2291474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971600" y="836712"/>
            <a:ext cx="7200800" cy="4886357"/>
          </a:xfrm>
        </p:spPr>
        <p:txBody>
          <a:bodyPr>
            <a:normAutofit/>
          </a:bodyPr>
          <a:lstStyle/>
          <a:p>
            <a:pPr marL="0" indent="0">
              <a:buNone/>
            </a:pPr>
            <a:r>
              <a:rPr lang="ru-RU" dirty="0"/>
              <a:t>Перед вами — ряд затруднительных </a:t>
            </a:r>
          </a:p>
          <a:p>
            <a:pPr marL="0" indent="0">
              <a:buNone/>
            </a:pPr>
            <a:r>
              <a:rPr lang="ru-RU" dirty="0"/>
              <a:t>педагогических ситуаций. </a:t>
            </a:r>
          </a:p>
          <a:p>
            <a:pPr marL="0" indent="0">
              <a:buNone/>
            </a:pPr>
            <a:r>
              <a:rPr lang="ru-RU" dirty="0"/>
              <a:t>Познакомившись с содержанием каждой из них, необходимо выбрать из числа предложенных вариантов реагирования на данную ситуацию такой, который с педагогической точки зрения наиболее правилен, по вашему мнению. Если ни один из предложенных вариантов ответов вас не устраивает, то можно указать свой, оригинальный. Это, чаще всего, будет 7-й и последующие варианты ответов на ситуацию</a:t>
            </a:r>
          </a:p>
        </p:txBody>
      </p:sp>
    </p:spTree>
    <p:extLst>
      <p:ext uri="{BB962C8B-B14F-4D97-AF65-F5344CB8AC3E}">
        <p14:creationId xmlns:p14="http://schemas.microsoft.com/office/powerpoint/2010/main" val="319070226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545" y="1052735"/>
            <a:ext cx="7329055" cy="2729555"/>
          </a:xfrm>
        </p:spPr>
        <p:txBody>
          <a:bodyPr>
            <a:noAutofit/>
          </a:bodyPr>
          <a:lstStyle/>
          <a:p>
            <a:pPr algn="l"/>
            <a:r>
              <a:rPr lang="ru-RU" sz="2000" b="1" dirty="0">
                <a:solidFill>
                  <a:srgbClr val="FF0000"/>
                </a:solidFill>
                <a:latin typeface="Times New Roman" pitchFamily="18" charset="0"/>
                <a:cs typeface="Times New Roman" pitchFamily="18" charset="0"/>
              </a:rPr>
              <a:t>Ситуация 1 </a:t>
            </a:r>
            <a:br>
              <a:rPr lang="ru-RU" sz="1600" dirty="0">
                <a:latin typeface="Times New Roman" pitchFamily="18" charset="0"/>
                <a:cs typeface="Times New Roman" pitchFamily="18" charset="0"/>
              </a:rPr>
            </a:br>
            <a:r>
              <a:rPr lang="ru-RU" sz="2000" b="1" dirty="0">
                <a:latin typeface="Times New Roman" pitchFamily="18" charset="0"/>
                <a:cs typeface="Times New Roman" pitchFamily="18" charset="0"/>
              </a:rPr>
              <a:t>Вы приступили к проведению урока, все ученики  успокоились, настала тишина, и вдруг кто-то громко засмеялся. Когда вы, не успев ничего сказать, вопросительно и удивленно посмотрели на ученика, который засмеялся, он, смотря вам прямо в глаза, заявил: «Мне всегда смешно глядеть на вас, и хочется смеяться, когда вы начинаете вести занятия». Как вы отреагируете на это? Выберите и отметьте подходящий вариант словесной реакции из числа предложенных ниже. </a:t>
            </a:r>
            <a:br>
              <a:rPr lang="ru-RU" sz="1600" b="1" dirty="0">
                <a:latin typeface="Times New Roman" pitchFamily="18" charset="0"/>
                <a:cs typeface="Times New Roman" pitchFamily="18" charset="0"/>
              </a:rPr>
            </a:br>
            <a:endParaRPr lang="ru-RU" sz="1600" b="1" dirty="0">
              <a:latin typeface="Times New Roman" pitchFamily="18" charset="0"/>
              <a:cs typeface="Times New Roman" pitchFamily="18" charset="0"/>
            </a:endParaRPr>
          </a:p>
        </p:txBody>
      </p:sp>
      <p:sp>
        <p:nvSpPr>
          <p:cNvPr id="3" name="Объект 2"/>
          <p:cNvSpPr>
            <a:spLocks noGrp="1"/>
          </p:cNvSpPr>
          <p:nvPr>
            <p:ph idx="1"/>
          </p:nvPr>
        </p:nvSpPr>
        <p:spPr>
          <a:xfrm>
            <a:off x="1043608" y="3976255"/>
            <a:ext cx="6615837" cy="2022763"/>
          </a:xfrm>
        </p:spPr>
        <p:txBody>
          <a:bodyPr>
            <a:normAutofit fontScale="92500" lnSpcReduction="20000"/>
          </a:bodyPr>
          <a:lstStyle/>
          <a:p>
            <a:pPr marL="0" indent="0">
              <a:buNone/>
            </a:pPr>
            <a:r>
              <a:rPr lang="ru-RU" dirty="0"/>
              <a:t>1. «Вот тебе и на!» </a:t>
            </a:r>
          </a:p>
          <a:p>
            <a:pPr marL="0" indent="0">
              <a:buNone/>
            </a:pPr>
            <a:r>
              <a:rPr lang="ru-RU" dirty="0"/>
              <a:t>2. «А что тебе смешно?» </a:t>
            </a:r>
          </a:p>
          <a:p>
            <a:pPr marL="0" indent="0">
              <a:buNone/>
            </a:pPr>
            <a:r>
              <a:rPr lang="ru-RU" dirty="0"/>
              <a:t>3. «Ну, и ради бога!» </a:t>
            </a:r>
          </a:p>
          <a:p>
            <a:pPr marL="0" indent="0">
              <a:buNone/>
            </a:pPr>
            <a:r>
              <a:rPr lang="ru-RU" dirty="0"/>
              <a:t>4. «Люблю веселых людей». </a:t>
            </a:r>
          </a:p>
          <a:p>
            <a:pPr marL="0" indent="0">
              <a:buNone/>
            </a:pPr>
            <a:r>
              <a:rPr lang="ru-RU" dirty="0"/>
              <a:t>5. «Я рад (а), что создаю у тебя веселое настроение».</a:t>
            </a:r>
          </a:p>
        </p:txBody>
      </p:sp>
    </p:spTree>
    <p:extLst>
      <p:ext uri="{BB962C8B-B14F-4D97-AF65-F5344CB8AC3E}">
        <p14:creationId xmlns:p14="http://schemas.microsoft.com/office/powerpoint/2010/main" val="409961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6691" y="1601090"/>
            <a:ext cx="7509164" cy="391267"/>
          </a:xfrm>
        </p:spPr>
        <p:txBody>
          <a:bodyPr>
            <a:noAutofit/>
          </a:bodyPr>
          <a:lstStyle/>
          <a:p>
            <a:pPr algn="l"/>
            <a:r>
              <a:rPr lang="ru-RU" sz="2400" b="1" dirty="0">
                <a:solidFill>
                  <a:srgbClr val="FF0000"/>
                </a:solidFill>
                <a:latin typeface="Times New Roman" pitchFamily="18" charset="0"/>
                <a:cs typeface="Times New Roman" pitchFamily="18" charset="0"/>
              </a:rPr>
              <a:t>Ситуация 2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В самом начале занятия или уже после того, как вы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провели несколько занятий, ученик заявляет вам: «Я не думаю, что вы, как педагог, сможете нас чему-то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научить».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827584" y="2492896"/>
            <a:ext cx="7457434" cy="3230173"/>
          </a:xfrm>
        </p:spPr>
        <p:txBody>
          <a:bodyPr>
            <a:normAutofit fontScale="77500" lnSpcReduction="20000"/>
          </a:bodyPr>
          <a:lstStyle/>
          <a:p>
            <a:pPr marL="0" indent="0">
              <a:buNone/>
            </a:pPr>
            <a:endParaRPr lang="ru-RU" dirty="0"/>
          </a:p>
          <a:p>
            <a:pPr marL="0" indent="0">
              <a:buNone/>
            </a:pPr>
            <a:r>
              <a:rPr lang="ru-RU" dirty="0"/>
              <a:t>Ваша реакция: </a:t>
            </a:r>
          </a:p>
          <a:p>
            <a:pPr marL="0" indent="0">
              <a:buNone/>
            </a:pPr>
            <a:r>
              <a:rPr lang="ru-RU" dirty="0"/>
              <a:t>1. «Твое дело — учиться, а не учить педагога». </a:t>
            </a:r>
          </a:p>
          <a:p>
            <a:pPr marL="0" indent="0">
              <a:buNone/>
            </a:pPr>
            <a:r>
              <a:rPr lang="ru-RU" dirty="0"/>
              <a:t>2. «Таких, как ты, я, конечно, ничему не смогу научить». </a:t>
            </a:r>
          </a:p>
          <a:p>
            <a:pPr marL="0" indent="0">
              <a:buNone/>
            </a:pPr>
            <a:r>
              <a:rPr lang="ru-RU" dirty="0"/>
              <a:t>3. «Может быть, тебе лучше перейти в другой класс к  другому преподавателю?» </a:t>
            </a:r>
          </a:p>
          <a:p>
            <a:pPr marL="0" indent="0">
              <a:buNone/>
            </a:pPr>
            <a:r>
              <a:rPr lang="ru-RU" dirty="0"/>
              <a:t>4. «Тебе просто не хочется учиться». </a:t>
            </a:r>
          </a:p>
          <a:p>
            <a:pPr marL="0" indent="0">
              <a:buNone/>
            </a:pPr>
            <a:r>
              <a:rPr lang="ru-RU" dirty="0"/>
              <a:t>5. «Мне интересно знать, почему ты так думаешь». </a:t>
            </a:r>
          </a:p>
          <a:p>
            <a:pPr marL="0" indent="0">
              <a:buNone/>
            </a:pPr>
            <a:r>
              <a:rPr lang="ru-RU" dirty="0"/>
              <a:t>6.«Давай поговорим об этом подробнее. В моем поведении, </a:t>
            </a:r>
          </a:p>
          <a:p>
            <a:pPr marL="0" indent="0">
              <a:buNone/>
            </a:pPr>
            <a:r>
              <a:rPr lang="ru-RU" dirty="0"/>
              <a:t>наверное, есть что-то такое, что наводит тебя на подобную мысль». </a:t>
            </a:r>
          </a:p>
        </p:txBody>
      </p:sp>
    </p:spTree>
    <p:extLst>
      <p:ext uri="{BB962C8B-B14F-4D97-AF65-F5344CB8AC3E}">
        <p14:creationId xmlns:p14="http://schemas.microsoft.com/office/powerpoint/2010/main" val="145756729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br>
              <a:rPr lang="ru-RU" sz="2800" dirty="0">
                <a:latin typeface="Times New Roman" pitchFamily="18" charset="0"/>
                <a:cs typeface="Times New Roman" pitchFamily="18" charset="0"/>
              </a:rPr>
            </a:br>
            <a:br>
              <a:rPr lang="ru-RU" sz="2800" dirty="0">
                <a:latin typeface="Times New Roman" pitchFamily="18" charset="0"/>
                <a:cs typeface="Times New Roman" pitchFamily="18" charset="0"/>
              </a:rPr>
            </a:br>
            <a:br>
              <a:rPr lang="ru-RU" sz="2800" dirty="0">
                <a:latin typeface="Times New Roman" pitchFamily="18" charset="0"/>
                <a:cs typeface="Times New Roman" pitchFamily="18" charset="0"/>
              </a:rPr>
            </a:br>
            <a:r>
              <a:rPr lang="ru-RU" sz="2800" b="1" dirty="0">
                <a:solidFill>
                  <a:srgbClr val="FF0000"/>
                </a:solidFill>
                <a:latin typeface="Times New Roman" pitchFamily="18" charset="0"/>
                <a:cs typeface="Times New Roman" pitchFamily="18" charset="0"/>
              </a:rPr>
              <a:t>Ситуация 3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Учитель дает ученице задание, а та не хочет его выполнять и при этом заявляет: «Я не хочу это делать!» </a:t>
            </a:r>
            <a:br>
              <a:rPr lang="ru-RU" sz="2800" dirty="0">
                <a:latin typeface="Times New Roman" pitchFamily="18" charset="0"/>
                <a:cs typeface="Times New Roman" pitchFamily="18" charset="0"/>
              </a:rPr>
            </a:br>
            <a:r>
              <a:rPr lang="ru-RU" sz="2800" b="1" dirty="0">
                <a:solidFill>
                  <a:srgbClr val="C00000"/>
                </a:solidFill>
                <a:latin typeface="Times New Roman" pitchFamily="18" charset="0"/>
                <a:cs typeface="Times New Roman" pitchFamily="18" charset="0"/>
              </a:rPr>
              <a:t>Какой должна быть реакция педагога?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1011382" y="3212976"/>
            <a:ext cx="7233026" cy="2799897"/>
          </a:xfrm>
        </p:spPr>
        <p:txBody>
          <a:bodyPr>
            <a:normAutofit fontScale="92500" lnSpcReduction="20000"/>
          </a:bodyPr>
          <a:lstStyle/>
          <a:p>
            <a:pPr marL="0" indent="0">
              <a:buNone/>
            </a:pPr>
            <a:r>
              <a:rPr lang="ru-RU" dirty="0"/>
              <a:t>1. «Не хочешь — заставим!» </a:t>
            </a:r>
          </a:p>
          <a:p>
            <a:pPr marL="0" indent="0">
              <a:buNone/>
            </a:pPr>
            <a:r>
              <a:rPr lang="ru-RU" dirty="0"/>
              <a:t>2. «Для чего же ты тогда пришла учиться?» </a:t>
            </a:r>
          </a:p>
          <a:p>
            <a:pPr marL="0" indent="0">
              <a:buNone/>
            </a:pPr>
            <a:r>
              <a:rPr lang="ru-RU" dirty="0"/>
              <a:t>3. «Тем хуже для тебя, оставайся неучем». </a:t>
            </a:r>
          </a:p>
          <a:p>
            <a:pPr marL="0" indent="0">
              <a:buNone/>
            </a:pPr>
            <a:r>
              <a:rPr lang="ru-RU" dirty="0"/>
              <a:t>4. «Ты отдаешь себе отчет в том, чем это может для тебя окончиться?» </a:t>
            </a:r>
          </a:p>
          <a:p>
            <a:pPr marL="0" indent="0">
              <a:buNone/>
            </a:pPr>
            <a:r>
              <a:rPr lang="ru-RU" dirty="0"/>
              <a:t>5. «Не могла бы ты объяснить, почему?» </a:t>
            </a:r>
          </a:p>
          <a:p>
            <a:pPr marL="0" indent="0">
              <a:buNone/>
            </a:pPr>
            <a:r>
              <a:rPr lang="ru-RU" dirty="0"/>
              <a:t>6. «Давай сядем и обсудим — может быть, ты и права».</a:t>
            </a:r>
          </a:p>
        </p:txBody>
      </p:sp>
    </p:spTree>
    <p:extLst>
      <p:ext uri="{BB962C8B-B14F-4D97-AF65-F5344CB8AC3E}">
        <p14:creationId xmlns:p14="http://schemas.microsoft.com/office/powerpoint/2010/main" val="58725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1565563"/>
            <a:ext cx="6965245" cy="454503"/>
          </a:xfrm>
        </p:spPr>
        <p:txBody>
          <a:bodyPr>
            <a:normAutofit fontScale="90000"/>
          </a:bodyPr>
          <a:lstStyle/>
          <a:p>
            <a:pPr algn="l"/>
            <a:r>
              <a:rPr lang="ru-RU" sz="3100" b="1" dirty="0">
                <a:solidFill>
                  <a:srgbClr val="FF0000"/>
                </a:solidFill>
                <a:latin typeface="Times New Roman" pitchFamily="18" charset="0"/>
                <a:cs typeface="Times New Roman" pitchFamily="18" charset="0"/>
              </a:rPr>
              <a:t>Ситуация 4 </a:t>
            </a:r>
            <a:br>
              <a:rPr lang="ru-RU" sz="3100" dirty="0">
                <a:latin typeface="Times New Roman" pitchFamily="18" charset="0"/>
                <a:cs typeface="Times New Roman" pitchFamily="18" charset="0"/>
              </a:rPr>
            </a:br>
            <a:r>
              <a:rPr lang="ru-RU" sz="3100" dirty="0">
                <a:latin typeface="Times New Roman" pitchFamily="18" charset="0"/>
                <a:cs typeface="Times New Roman" pitchFamily="18" charset="0"/>
              </a:rPr>
              <a:t>Ученик зашел на урок, опоздав на 5 мин., </a:t>
            </a:r>
            <a:br>
              <a:rPr lang="ru-RU" sz="3100" dirty="0">
                <a:latin typeface="Times New Roman" pitchFamily="18" charset="0"/>
                <a:cs typeface="Times New Roman" pitchFamily="18" charset="0"/>
              </a:rPr>
            </a:br>
            <a:r>
              <a:rPr lang="ru-RU" sz="3100" dirty="0">
                <a:latin typeface="Times New Roman" pitchFamily="18" charset="0"/>
                <a:cs typeface="Times New Roman" pitchFamily="18" charset="0"/>
              </a:rPr>
              <a:t>объясняя, что не слышал звонка и т.п. Это </a:t>
            </a:r>
            <a:br>
              <a:rPr lang="ru-RU" sz="3100" dirty="0">
                <a:latin typeface="Times New Roman" pitchFamily="18" charset="0"/>
                <a:cs typeface="Times New Roman" pitchFamily="18" charset="0"/>
              </a:rPr>
            </a:br>
            <a:r>
              <a:rPr lang="ru-RU" sz="3100" dirty="0">
                <a:latin typeface="Times New Roman" pitchFamily="18" charset="0"/>
                <a:cs typeface="Times New Roman" pitchFamily="18" charset="0"/>
              </a:rPr>
              <a:t>происходит систематически. Реакция </a:t>
            </a:r>
            <a:br>
              <a:rPr lang="ru-RU" sz="3100" dirty="0">
                <a:latin typeface="Times New Roman" pitchFamily="18" charset="0"/>
                <a:cs typeface="Times New Roman" pitchFamily="18" charset="0"/>
              </a:rPr>
            </a:br>
            <a:r>
              <a:rPr lang="ru-RU" sz="3100" dirty="0">
                <a:latin typeface="Times New Roman" pitchFamily="18" charset="0"/>
                <a:cs typeface="Times New Roman" pitchFamily="18" charset="0"/>
              </a:rPr>
              <a:t>педагога: </a:t>
            </a:r>
            <a:br>
              <a:rPr lang="ru-RU" sz="1800" dirty="0"/>
            </a:br>
            <a:endParaRPr lang="ru-RU" sz="1800" dirty="0"/>
          </a:p>
        </p:txBody>
      </p:sp>
      <p:sp>
        <p:nvSpPr>
          <p:cNvPr id="3" name="Объект 2"/>
          <p:cNvSpPr>
            <a:spLocks noGrp="1"/>
          </p:cNvSpPr>
          <p:nvPr>
            <p:ph idx="1"/>
          </p:nvPr>
        </p:nvSpPr>
        <p:spPr>
          <a:xfrm>
            <a:off x="1043608" y="3532908"/>
            <a:ext cx="6615837" cy="2466109"/>
          </a:xfrm>
        </p:spPr>
        <p:txBody>
          <a:bodyPr>
            <a:normAutofit fontScale="85000" lnSpcReduction="20000"/>
          </a:bodyPr>
          <a:lstStyle/>
          <a:p>
            <a:pPr marL="0" indent="0">
              <a:buNone/>
            </a:pPr>
            <a:r>
              <a:rPr lang="ru-RU" sz="2600" dirty="0"/>
              <a:t>1. Это не причина для опоздания! </a:t>
            </a:r>
          </a:p>
          <a:p>
            <a:pPr marL="0" indent="0">
              <a:buNone/>
            </a:pPr>
            <a:r>
              <a:rPr lang="ru-RU" sz="2600" dirty="0"/>
              <a:t>2. Вон с урока! </a:t>
            </a:r>
          </a:p>
          <a:p>
            <a:pPr marL="0" indent="0">
              <a:buNone/>
            </a:pPr>
            <a:r>
              <a:rPr lang="ru-RU" sz="2600" dirty="0"/>
              <a:t>3. Иди к завучу! </a:t>
            </a:r>
          </a:p>
          <a:p>
            <a:pPr marL="0" indent="0">
              <a:buNone/>
            </a:pPr>
            <a:r>
              <a:rPr lang="ru-RU" sz="2600" dirty="0"/>
              <a:t>4. Стой весь урок у дверей весь урока! </a:t>
            </a:r>
          </a:p>
          <a:p>
            <a:pPr marL="0" indent="0">
              <a:buNone/>
            </a:pPr>
            <a:r>
              <a:rPr lang="ru-RU" sz="2600" dirty="0"/>
              <a:t>5. Отвечай домашнее задание! </a:t>
            </a:r>
          </a:p>
          <a:p>
            <a:pPr marL="0" indent="0">
              <a:buNone/>
            </a:pPr>
            <a:r>
              <a:rPr lang="ru-RU" sz="2600" dirty="0"/>
              <a:t>6. Садись на место, без родителей завтра не приходи!</a:t>
            </a:r>
          </a:p>
          <a:p>
            <a:endParaRPr lang="ru-RU" sz="2600" dirty="0"/>
          </a:p>
        </p:txBody>
      </p:sp>
    </p:spTree>
    <p:extLst>
      <p:ext uri="{BB962C8B-B14F-4D97-AF65-F5344CB8AC3E}">
        <p14:creationId xmlns:p14="http://schemas.microsoft.com/office/powerpoint/2010/main" val="30946116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911926"/>
            <a:ext cx="7341127" cy="678873"/>
          </a:xfrm>
        </p:spPr>
        <p:txBody>
          <a:bodyPr>
            <a:normAutofit fontScale="90000"/>
          </a:bodyPr>
          <a:lstStyle/>
          <a:p>
            <a:pPr algn="l"/>
            <a:r>
              <a:rPr lang="ru-RU" sz="3100" b="1" dirty="0">
                <a:solidFill>
                  <a:srgbClr val="FF0000"/>
                </a:solidFill>
                <a:latin typeface="Times New Roman" pitchFamily="18" charset="0"/>
                <a:cs typeface="Times New Roman" pitchFamily="18" charset="0"/>
              </a:rPr>
              <a:t>Ситуация 5 </a:t>
            </a:r>
            <a:br>
              <a:rPr lang="ru-RU" sz="2400" b="1" dirty="0">
                <a:latin typeface="Times New Roman" pitchFamily="18" charset="0"/>
                <a:cs typeface="Times New Roman" pitchFamily="18" charset="0"/>
              </a:rPr>
            </a:br>
            <a:r>
              <a:rPr lang="ru-RU" sz="3100" b="1" dirty="0">
                <a:latin typeface="Times New Roman" pitchFamily="18" charset="0"/>
                <a:cs typeface="Times New Roman" pitchFamily="18" charset="0"/>
              </a:rPr>
              <a:t>Ученик  на уроке постоянно отвлекается на сотовый телефон (переписывается или играет и т.п.). </a:t>
            </a:r>
            <a:br>
              <a:rPr lang="ru-RU" sz="3100" b="1" dirty="0">
                <a:latin typeface="Times New Roman" pitchFamily="18" charset="0"/>
                <a:cs typeface="Times New Roman" pitchFamily="18" charset="0"/>
              </a:rPr>
            </a:br>
            <a:r>
              <a:rPr lang="ru-RU" sz="3100" b="1" i="1" dirty="0">
                <a:solidFill>
                  <a:srgbClr val="C00000"/>
                </a:solidFill>
                <a:latin typeface="Times New Roman" pitchFamily="18" charset="0"/>
                <a:cs typeface="Times New Roman" pitchFamily="18" charset="0"/>
              </a:rPr>
              <a:t>Реакция</a:t>
            </a:r>
            <a:r>
              <a:rPr lang="ru-RU" sz="3100" b="1" dirty="0">
                <a:solidFill>
                  <a:srgbClr val="C00000"/>
                </a:solidFill>
                <a:latin typeface="Times New Roman" pitchFamily="18" charset="0"/>
                <a:cs typeface="Times New Roman" pitchFamily="18" charset="0"/>
              </a:rPr>
              <a:t> педагога: </a:t>
            </a:r>
            <a:br>
              <a:rPr lang="ru-RU" sz="3100" dirty="0">
                <a:latin typeface="Times New Roman" pitchFamily="18" charset="0"/>
                <a:cs typeface="Times New Roman" pitchFamily="18" charset="0"/>
              </a:rPr>
            </a:br>
            <a:endParaRPr lang="ru-RU" sz="3100" dirty="0">
              <a:latin typeface="Times New Roman" pitchFamily="18" charset="0"/>
              <a:cs typeface="Times New Roman" pitchFamily="18" charset="0"/>
            </a:endParaRPr>
          </a:p>
        </p:txBody>
      </p:sp>
      <p:sp>
        <p:nvSpPr>
          <p:cNvPr id="3" name="Объект 2"/>
          <p:cNvSpPr>
            <a:spLocks noGrp="1"/>
          </p:cNvSpPr>
          <p:nvPr>
            <p:ph idx="1"/>
          </p:nvPr>
        </p:nvSpPr>
        <p:spPr>
          <a:xfrm>
            <a:off x="1043608" y="2964873"/>
            <a:ext cx="7128792" cy="2758196"/>
          </a:xfrm>
        </p:spPr>
        <p:txBody>
          <a:bodyPr>
            <a:normAutofit/>
          </a:bodyPr>
          <a:lstStyle/>
          <a:p>
            <a:pPr marL="0" indent="0">
              <a:buNone/>
            </a:pPr>
            <a:r>
              <a:rPr lang="ru-RU" dirty="0"/>
              <a:t>1.Последний раз говорю, убери телефон! </a:t>
            </a:r>
          </a:p>
          <a:p>
            <a:pPr marL="0" indent="0">
              <a:buNone/>
            </a:pPr>
            <a:r>
              <a:rPr lang="ru-RU" dirty="0"/>
              <a:t>2.Сложите все телефоны на 1-ю парту! </a:t>
            </a:r>
          </a:p>
          <a:p>
            <a:pPr marL="0" indent="0">
              <a:buNone/>
            </a:pPr>
            <a:r>
              <a:rPr lang="ru-RU" dirty="0"/>
              <a:t>3.Вон с урока! </a:t>
            </a:r>
          </a:p>
          <a:p>
            <a:pPr marL="0" indent="0">
              <a:buNone/>
            </a:pPr>
            <a:r>
              <a:rPr lang="ru-RU" dirty="0"/>
              <a:t>4. Иди к завучу! </a:t>
            </a:r>
          </a:p>
          <a:p>
            <a:pPr marL="0" indent="0">
              <a:buNone/>
            </a:pPr>
            <a:r>
              <a:rPr lang="ru-RU" dirty="0"/>
              <a:t>5. Отвечай на вопрос №3! </a:t>
            </a:r>
          </a:p>
          <a:p>
            <a:pPr marL="0" indent="0">
              <a:buNone/>
            </a:pPr>
            <a:r>
              <a:rPr lang="ru-RU" dirty="0"/>
              <a:t>6. Без родителей завтра не приходи!</a:t>
            </a:r>
          </a:p>
        </p:txBody>
      </p:sp>
    </p:spTree>
    <p:extLst>
      <p:ext uri="{BB962C8B-B14F-4D97-AF65-F5344CB8AC3E}">
        <p14:creationId xmlns:p14="http://schemas.microsoft.com/office/powerpoint/2010/main" val="17580303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71918"/>
            <a:ext cx="7643192" cy="976962"/>
          </a:xfrm>
        </p:spPr>
        <p:txBody>
          <a:bodyPr>
            <a:noAutofit/>
          </a:bodyPr>
          <a:lstStyle/>
          <a:p>
            <a:pPr algn="r"/>
            <a:r>
              <a:rPr lang="ru-RU" sz="2800" dirty="0">
                <a:solidFill>
                  <a:srgbClr val="C00000"/>
                </a:solidFill>
              </a:rPr>
              <a:t>Вот они главные истины эти: </a:t>
            </a:r>
            <a:br>
              <a:rPr lang="ru-RU" sz="2800" dirty="0">
                <a:solidFill>
                  <a:srgbClr val="C00000"/>
                </a:solidFill>
              </a:rPr>
            </a:br>
            <a:r>
              <a:rPr lang="ru-RU" sz="2800" dirty="0">
                <a:solidFill>
                  <a:srgbClr val="C00000"/>
                </a:solidFill>
              </a:rPr>
              <a:t>поздно заметили… Поздно учли. </a:t>
            </a:r>
            <a:br>
              <a:rPr lang="ru-RU" sz="2800" dirty="0">
                <a:solidFill>
                  <a:srgbClr val="C00000"/>
                </a:solidFill>
              </a:rPr>
            </a:br>
            <a:r>
              <a:rPr lang="ru-RU" sz="2800" dirty="0">
                <a:solidFill>
                  <a:srgbClr val="C00000"/>
                </a:solidFill>
              </a:rPr>
              <a:t>Нет! Не рождаются трудными дети! </a:t>
            </a:r>
            <a:br>
              <a:rPr lang="ru-RU" sz="2800" dirty="0">
                <a:solidFill>
                  <a:srgbClr val="C00000"/>
                </a:solidFill>
              </a:rPr>
            </a:br>
            <a:r>
              <a:rPr lang="ru-RU" sz="2800" dirty="0">
                <a:solidFill>
                  <a:srgbClr val="C00000"/>
                </a:solidFill>
              </a:rPr>
              <a:t>Просто им вовремя не помогли. </a:t>
            </a:r>
            <a:br>
              <a:rPr lang="ru-RU" sz="2800" dirty="0">
                <a:solidFill>
                  <a:srgbClr val="C00000"/>
                </a:solidFill>
              </a:rPr>
            </a:br>
            <a:r>
              <a:rPr lang="ru-RU" sz="2800" dirty="0">
                <a:solidFill>
                  <a:srgbClr val="C00000"/>
                </a:solidFill>
              </a:rPr>
              <a:t>С. Давидович </a:t>
            </a:r>
          </a:p>
        </p:txBody>
      </p:sp>
      <p:sp>
        <p:nvSpPr>
          <p:cNvPr id="3" name="Объект 2"/>
          <p:cNvSpPr>
            <a:spLocks noGrp="1"/>
          </p:cNvSpPr>
          <p:nvPr>
            <p:ph idx="1"/>
          </p:nvPr>
        </p:nvSpPr>
        <p:spPr>
          <a:xfrm>
            <a:off x="899592" y="3212977"/>
            <a:ext cx="7416824" cy="2913186"/>
          </a:xfrm>
        </p:spPr>
        <p:txBody>
          <a:bodyPr>
            <a:normAutofit/>
          </a:bodyPr>
          <a:lstStyle/>
          <a:p>
            <a:pPr marL="0" indent="0">
              <a:buNone/>
            </a:pPr>
            <a:r>
              <a:rPr lang="ru-RU" dirty="0"/>
              <a:t>Неразрешенность трудных ситуаций на уроке ведет к конфликтам. </a:t>
            </a:r>
          </a:p>
          <a:p>
            <a:pPr marL="0" indent="0">
              <a:buNone/>
            </a:pPr>
            <a:r>
              <a:rPr lang="ru-RU" dirty="0"/>
              <a:t>Педагоги и обучающиеся  оказываются по разные стороны  баррикад.</a:t>
            </a:r>
          </a:p>
        </p:txBody>
      </p:sp>
    </p:spTree>
    <p:extLst>
      <p:ext uri="{BB962C8B-B14F-4D97-AF65-F5344CB8AC3E}">
        <p14:creationId xmlns:p14="http://schemas.microsoft.com/office/powerpoint/2010/main" val="1992233768"/>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1690254"/>
            <a:ext cx="6965245" cy="858981"/>
          </a:xfrm>
        </p:spPr>
        <p:txBody>
          <a:bodyPr>
            <a:noAutofit/>
          </a:bodyPr>
          <a:lstStyle/>
          <a:p>
            <a:pPr algn="l"/>
            <a:r>
              <a:rPr lang="ru-RU" sz="2800" b="1" dirty="0">
                <a:solidFill>
                  <a:srgbClr val="FF0000"/>
                </a:solidFill>
                <a:latin typeface="Times New Roman" pitchFamily="18" charset="0"/>
                <a:cs typeface="Times New Roman" pitchFamily="18" charset="0"/>
              </a:rPr>
              <a:t>Ситуация 6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Ученик, увидев учителя, когда тот вошел в кабинет, говорит ему: «Вы выглядите очень усталым и утомленным». </a:t>
            </a:r>
            <a:br>
              <a:rPr lang="ru-RU" sz="2800" dirty="0">
                <a:latin typeface="Times New Roman" pitchFamily="18" charset="0"/>
                <a:cs typeface="Times New Roman" pitchFamily="18" charset="0"/>
              </a:rPr>
            </a:br>
            <a:r>
              <a:rPr lang="ru-RU" sz="2800" b="1" i="1" dirty="0">
                <a:solidFill>
                  <a:srgbClr val="C00000"/>
                </a:solidFill>
                <a:latin typeface="Times New Roman" pitchFamily="18" charset="0"/>
                <a:cs typeface="Times New Roman" pitchFamily="18" charset="0"/>
              </a:rPr>
              <a:t>Как на это должен отреагировать педагог?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831273" y="3380508"/>
            <a:ext cx="7426035" cy="2640779"/>
          </a:xfrm>
        </p:spPr>
        <p:txBody>
          <a:bodyPr>
            <a:normAutofit fontScale="92500" lnSpcReduction="10000"/>
          </a:bodyPr>
          <a:lstStyle/>
          <a:p>
            <a:pPr marL="0" indent="0">
              <a:buNone/>
            </a:pPr>
            <a:r>
              <a:rPr lang="ru-RU" dirty="0"/>
              <a:t>1. «Я думаю, что с твоей стороны не очень прилично делать мне такие замечания». </a:t>
            </a:r>
          </a:p>
          <a:p>
            <a:pPr marL="0" indent="0">
              <a:buNone/>
            </a:pPr>
            <a:r>
              <a:rPr lang="ru-RU" dirty="0"/>
              <a:t>2. «Да, я плохо себя чувствую». </a:t>
            </a:r>
          </a:p>
          <a:p>
            <a:pPr marL="0" indent="0">
              <a:buNone/>
            </a:pPr>
            <a:r>
              <a:rPr lang="ru-RU" dirty="0"/>
              <a:t>3. «Не волнуйся обо мне, лучше на себя посмотри». </a:t>
            </a:r>
          </a:p>
          <a:p>
            <a:pPr marL="0" indent="0">
              <a:buNone/>
            </a:pPr>
            <a:r>
              <a:rPr lang="ru-RU" dirty="0"/>
              <a:t>4. «Я сегодня плохо спал, у меня немало работы». </a:t>
            </a:r>
          </a:p>
          <a:p>
            <a:pPr marL="0" indent="0">
              <a:buNone/>
            </a:pPr>
            <a:r>
              <a:rPr lang="ru-RU" dirty="0"/>
              <a:t>5. «Не беспокойся, это не помешает нашим занятиям». </a:t>
            </a:r>
          </a:p>
          <a:p>
            <a:pPr marL="0" indent="0">
              <a:buNone/>
            </a:pPr>
            <a:r>
              <a:rPr lang="ru-RU" dirty="0"/>
              <a:t>6. «Ты — очень внимательный, спасибо за заботу!» </a:t>
            </a:r>
          </a:p>
        </p:txBody>
      </p:sp>
    </p:spTree>
    <p:extLst>
      <p:ext uri="{BB962C8B-B14F-4D97-AF65-F5344CB8AC3E}">
        <p14:creationId xmlns:p14="http://schemas.microsoft.com/office/powerpoint/2010/main" val="40018831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1399309"/>
            <a:ext cx="6965245" cy="620758"/>
          </a:xfrm>
        </p:spPr>
        <p:txBody>
          <a:bodyPr>
            <a:normAutofit fontScale="90000"/>
          </a:bodyPr>
          <a:lstStyle/>
          <a:p>
            <a:pPr algn="l"/>
            <a:br>
              <a:rPr lang="ru-RU" sz="1600" dirty="0"/>
            </a:br>
            <a:r>
              <a:rPr lang="ru-RU" sz="2700" b="1" dirty="0">
                <a:solidFill>
                  <a:srgbClr val="FF0000"/>
                </a:solidFill>
                <a:latin typeface="Times New Roman" pitchFamily="18" charset="0"/>
                <a:cs typeface="Times New Roman" pitchFamily="18" charset="0"/>
              </a:rPr>
              <a:t>Ситуация 7 </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«Я чувствую, что занятия, которые вы ведете, не </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помогают мне», — говорит ученик и добавляет: «Я </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вообще думаю бросить занятия». </a:t>
            </a:r>
            <a:br>
              <a:rPr lang="ru-RU" sz="2700" dirty="0">
                <a:latin typeface="Times New Roman" pitchFamily="18" charset="0"/>
                <a:cs typeface="Times New Roman" pitchFamily="18" charset="0"/>
              </a:rPr>
            </a:br>
            <a:r>
              <a:rPr lang="ru-RU" sz="2700" b="1" i="1" dirty="0">
                <a:solidFill>
                  <a:srgbClr val="C00000"/>
                </a:solidFill>
                <a:latin typeface="Times New Roman" pitchFamily="18" charset="0"/>
                <a:cs typeface="Times New Roman" pitchFamily="18" charset="0"/>
              </a:rPr>
              <a:t>Как на это  должен отреагировать учитель? </a:t>
            </a:r>
            <a:br>
              <a:rPr lang="ru-RU" sz="2700" dirty="0">
                <a:latin typeface="Times New Roman" pitchFamily="18" charset="0"/>
                <a:cs typeface="Times New Roman" pitchFamily="18" charset="0"/>
              </a:rPr>
            </a:br>
            <a:endParaRPr lang="ru-RU" sz="2700" dirty="0">
              <a:latin typeface="Times New Roman" pitchFamily="18" charset="0"/>
              <a:cs typeface="Times New Roman" pitchFamily="18" charset="0"/>
            </a:endParaRPr>
          </a:p>
        </p:txBody>
      </p:sp>
      <p:sp>
        <p:nvSpPr>
          <p:cNvPr id="3" name="Объект 2"/>
          <p:cNvSpPr>
            <a:spLocks noGrp="1"/>
          </p:cNvSpPr>
          <p:nvPr>
            <p:ph idx="1"/>
          </p:nvPr>
        </p:nvSpPr>
        <p:spPr>
          <a:xfrm>
            <a:off x="755576" y="2840182"/>
            <a:ext cx="7560840" cy="3131127"/>
          </a:xfrm>
        </p:spPr>
        <p:txBody>
          <a:bodyPr>
            <a:normAutofit fontScale="85000" lnSpcReduction="10000"/>
          </a:bodyPr>
          <a:lstStyle/>
          <a:p>
            <a:pPr marL="0" indent="0">
              <a:buNone/>
            </a:pPr>
            <a:r>
              <a:rPr lang="ru-RU" dirty="0"/>
              <a:t>1. «Перестань говорить глупости!» </a:t>
            </a:r>
          </a:p>
          <a:p>
            <a:pPr marL="0" indent="0">
              <a:buNone/>
            </a:pPr>
            <a:r>
              <a:rPr lang="ru-RU" dirty="0"/>
              <a:t>2. «Ничего себе, додумался!» </a:t>
            </a:r>
          </a:p>
          <a:p>
            <a:pPr marL="0" indent="0">
              <a:buNone/>
            </a:pPr>
            <a:r>
              <a:rPr lang="ru-RU" dirty="0"/>
              <a:t>3. «Может быть, тебе найти другого педагога?» </a:t>
            </a:r>
          </a:p>
          <a:p>
            <a:pPr marL="0" indent="0">
              <a:buNone/>
            </a:pPr>
            <a:r>
              <a:rPr lang="ru-RU" dirty="0"/>
              <a:t>4. «Я хотел бы подробнее знать, почему у тебя возникло </a:t>
            </a:r>
          </a:p>
          <a:p>
            <a:pPr marL="0" indent="0">
              <a:buNone/>
            </a:pPr>
            <a:r>
              <a:rPr lang="ru-RU" dirty="0"/>
              <a:t>такое желание?» </a:t>
            </a:r>
          </a:p>
          <a:p>
            <a:pPr marL="0" indent="0">
              <a:buNone/>
            </a:pPr>
            <a:r>
              <a:rPr lang="ru-RU" dirty="0"/>
              <a:t>5. «А что, если нам поработать вместе над решением твоей проблемы?» </a:t>
            </a:r>
          </a:p>
          <a:p>
            <a:pPr marL="0" indent="0">
              <a:buNone/>
            </a:pPr>
            <a:r>
              <a:rPr lang="ru-RU" dirty="0"/>
              <a:t>6. «Может быть, твою проблему можно решить как-то иначе?» </a:t>
            </a:r>
          </a:p>
        </p:txBody>
      </p:sp>
    </p:spTree>
    <p:extLst>
      <p:ext uri="{BB962C8B-B14F-4D97-AF65-F5344CB8AC3E}">
        <p14:creationId xmlns:p14="http://schemas.microsoft.com/office/powerpoint/2010/main" val="4111947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2035354"/>
          </a:xfrm>
        </p:spPr>
        <p:txBody>
          <a:bodyPr>
            <a:normAutofit fontScale="90000"/>
          </a:bodyPr>
          <a:lstStyle/>
          <a:p>
            <a:pPr algn="l"/>
            <a:r>
              <a:rPr lang="ru-RU" sz="2800" b="1" dirty="0">
                <a:solidFill>
                  <a:srgbClr val="FF0000"/>
                </a:solidFill>
                <a:latin typeface="Times New Roman" pitchFamily="18" charset="0"/>
                <a:cs typeface="Times New Roman" pitchFamily="18" charset="0"/>
              </a:rPr>
              <a:t>Ситуация 8 </a:t>
            </a:r>
            <a:br>
              <a:rPr lang="ru-RU" sz="2800" dirty="0">
                <a:solidFill>
                  <a:schemeClr val="tx1">
                    <a:lumMod val="95000"/>
                    <a:lumOff val="5000"/>
                  </a:schemeClr>
                </a:solidFill>
                <a:latin typeface="Times New Roman" pitchFamily="18" charset="0"/>
                <a:cs typeface="Times New Roman" pitchFamily="18" charset="0"/>
              </a:rPr>
            </a:br>
            <a:r>
              <a:rPr lang="ru-RU" sz="2800" dirty="0">
                <a:solidFill>
                  <a:schemeClr val="tx1">
                    <a:lumMod val="95000"/>
                    <a:lumOff val="5000"/>
                  </a:schemeClr>
                </a:solidFill>
                <a:latin typeface="Times New Roman" pitchFamily="18" charset="0"/>
                <a:cs typeface="Times New Roman" pitchFamily="18" charset="0"/>
              </a:rPr>
              <a:t>Ученик говорит учителю: «Я снова забыл принести тетрадь (выполнить домашнее задание и т.п.)». </a:t>
            </a:r>
            <a:br>
              <a:rPr lang="ru-RU" sz="2800" dirty="0">
                <a:solidFill>
                  <a:schemeClr val="tx1">
                    <a:lumMod val="95000"/>
                    <a:lumOff val="5000"/>
                  </a:schemeClr>
                </a:solidFill>
                <a:latin typeface="Times New Roman" pitchFamily="18" charset="0"/>
                <a:cs typeface="Times New Roman" pitchFamily="18" charset="0"/>
              </a:rPr>
            </a:br>
            <a:r>
              <a:rPr lang="ru-RU" sz="2800" b="1" i="1" dirty="0">
                <a:solidFill>
                  <a:srgbClr val="C00000"/>
                </a:solidFill>
                <a:latin typeface="Times New Roman" pitchFamily="18" charset="0"/>
                <a:cs typeface="Times New Roman" pitchFamily="18" charset="0"/>
              </a:rPr>
              <a:t>Как  следует на это отреагировать? </a:t>
            </a:r>
            <a:br>
              <a:rPr lang="ru-RU" sz="1600" dirty="0"/>
            </a:br>
            <a:endParaRPr lang="ru-RU" sz="1600" dirty="0">
              <a:latin typeface="Times New Roman" pitchFamily="18" charset="0"/>
              <a:cs typeface="Times New Roman" pitchFamily="18" charset="0"/>
            </a:endParaRPr>
          </a:p>
        </p:txBody>
      </p:sp>
      <p:sp>
        <p:nvSpPr>
          <p:cNvPr id="3" name="Объект 2"/>
          <p:cNvSpPr>
            <a:spLocks noGrp="1"/>
          </p:cNvSpPr>
          <p:nvPr>
            <p:ph idx="1"/>
          </p:nvPr>
        </p:nvSpPr>
        <p:spPr>
          <a:xfrm>
            <a:off x="899592" y="3214254"/>
            <a:ext cx="7488832" cy="2879041"/>
          </a:xfrm>
        </p:spPr>
        <p:txBody>
          <a:bodyPr>
            <a:normAutofit fontScale="85000" lnSpcReduction="20000"/>
          </a:bodyPr>
          <a:lstStyle/>
          <a:p>
            <a:pPr marL="0" indent="0">
              <a:buNone/>
            </a:pPr>
            <a:r>
              <a:rPr lang="ru-RU" dirty="0"/>
              <a:t>1. «Ну вот, опять!» </a:t>
            </a:r>
          </a:p>
          <a:p>
            <a:pPr marL="0" indent="0">
              <a:buNone/>
            </a:pPr>
            <a:r>
              <a:rPr lang="ru-RU" dirty="0"/>
              <a:t>2. «Не кажется ли тебе это проявлением безответственности?» </a:t>
            </a:r>
          </a:p>
          <a:p>
            <a:pPr marL="0" indent="0">
              <a:buNone/>
            </a:pPr>
            <a:r>
              <a:rPr lang="ru-RU" dirty="0"/>
              <a:t>3. «Думаю, что тебе пора начать относиться к делу </a:t>
            </a:r>
          </a:p>
          <a:p>
            <a:pPr marL="0" indent="0">
              <a:buNone/>
            </a:pPr>
            <a:r>
              <a:rPr lang="ru-RU" dirty="0"/>
              <a:t>серьезнее». </a:t>
            </a:r>
          </a:p>
          <a:p>
            <a:pPr marL="0" indent="0">
              <a:buNone/>
            </a:pPr>
            <a:r>
              <a:rPr lang="ru-RU" dirty="0"/>
              <a:t>4. «Я хотел (а) бы знать, почему?» </a:t>
            </a:r>
          </a:p>
          <a:p>
            <a:pPr marL="0" indent="0">
              <a:buNone/>
            </a:pPr>
            <a:r>
              <a:rPr lang="ru-RU" dirty="0"/>
              <a:t>5. «У тебя, вероятно, не было для этого возможности?» </a:t>
            </a:r>
          </a:p>
          <a:p>
            <a:pPr marL="0" indent="0">
              <a:buNone/>
            </a:pPr>
            <a:r>
              <a:rPr lang="ru-RU" dirty="0"/>
              <a:t>6. «Как ты думаешь, почему я каждый раз напоминаю об </a:t>
            </a:r>
          </a:p>
          <a:p>
            <a:pPr marL="0" indent="0">
              <a:buNone/>
            </a:pPr>
            <a:r>
              <a:rPr lang="ru-RU" dirty="0"/>
              <a:t>этом?» </a:t>
            </a:r>
          </a:p>
        </p:txBody>
      </p:sp>
    </p:spTree>
    <p:extLst>
      <p:ext uri="{BB962C8B-B14F-4D97-AF65-F5344CB8AC3E}">
        <p14:creationId xmlns:p14="http://schemas.microsoft.com/office/powerpoint/2010/main" val="11596496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1524000"/>
            <a:ext cx="6965245" cy="496067"/>
          </a:xfrm>
        </p:spPr>
        <p:txBody>
          <a:bodyPr>
            <a:noAutofit/>
          </a:bodyPr>
          <a:lstStyle/>
          <a:p>
            <a:pPr algn="l"/>
            <a:r>
              <a:rPr lang="ru-RU" sz="2400" b="1" dirty="0">
                <a:solidFill>
                  <a:srgbClr val="FF0000"/>
                </a:solidFill>
              </a:rPr>
              <a:t>Ситуация 9 </a:t>
            </a:r>
            <a:br>
              <a:rPr lang="ru-RU" sz="2400" dirty="0"/>
            </a:br>
            <a:r>
              <a:rPr lang="ru-RU" sz="2400" dirty="0"/>
              <a:t>Ученик  в разговоре с учителем говорит ему: «Я хотел бы, чтобы вы относились ко мне лучше, чем к другим ученикам». </a:t>
            </a:r>
            <a:br>
              <a:rPr lang="ru-RU" sz="2400" dirty="0"/>
            </a:br>
            <a:r>
              <a:rPr lang="ru-RU" sz="2400" b="1" i="1" dirty="0">
                <a:solidFill>
                  <a:srgbClr val="C00000"/>
                </a:solidFill>
              </a:rPr>
              <a:t>Как должен ответить педагог на такую  просьбу? </a:t>
            </a:r>
            <a:br>
              <a:rPr lang="ru-RU" sz="2400" dirty="0"/>
            </a:b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971600" y="2708920"/>
            <a:ext cx="7263909" cy="3384376"/>
          </a:xfrm>
        </p:spPr>
        <p:txBody>
          <a:bodyPr>
            <a:normAutofit fontScale="85000" lnSpcReduction="10000"/>
          </a:bodyPr>
          <a:lstStyle/>
          <a:p>
            <a:pPr marL="0" indent="0">
              <a:buNone/>
            </a:pPr>
            <a:r>
              <a:rPr lang="ru-RU" dirty="0">
                <a:latin typeface="Times New Roman" pitchFamily="18" charset="0"/>
                <a:cs typeface="Times New Roman" pitchFamily="18" charset="0"/>
              </a:rPr>
              <a:t>1. «Почему это я должен относиться к тебе лучше, чем ко всем </a:t>
            </a:r>
          </a:p>
          <a:p>
            <a:pPr marL="0" indent="0">
              <a:buNone/>
            </a:pPr>
            <a:r>
              <a:rPr lang="ru-RU" dirty="0">
                <a:latin typeface="Times New Roman" pitchFamily="18" charset="0"/>
                <a:cs typeface="Times New Roman" pitchFamily="18" charset="0"/>
              </a:rPr>
              <a:t>остальным?» </a:t>
            </a:r>
          </a:p>
          <a:p>
            <a:pPr marL="0" indent="0">
              <a:buNone/>
            </a:pPr>
            <a:r>
              <a:rPr lang="ru-RU" dirty="0">
                <a:latin typeface="Times New Roman" pitchFamily="18" charset="0"/>
                <a:cs typeface="Times New Roman" pitchFamily="18" charset="0"/>
              </a:rPr>
              <a:t>2. «Я вовсе не собираюсь играть в любимчиков и фаворитов!» </a:t>
            </a:r>
          </a:p>
          <a:p>
            <a:pPr marL="0" indent="0">
              <a:buNone/>
            </a:pPr>
            <a:r>
              <a:rPr lang="ru-RU" dirty="0">
                <a:latin typeface="Times New Roman" pitchFamily="18" charset="0"/>
                <a:cs typeface="Times New Roman" pitchFamily="18" charset="0"/>
              </a:rPr>
              <a:t>3. «Мне не нравятся люди, которые заявляют так, как ты». </a:t>
            </a:r>
          </a:p>
          <a:p>
            <a:pPr marL="0" indent="0">
              <a:buNone/>
            </a:pPr>
            <a:r>
              <a:rPr lang="ru-RU" dirty="0">
                <a:latin typeface="Times New Roman" pitchFamily="18" charset="0"/>
                <a:cs typeface="Times New Roman" pitchFamily="18" charset="0"/>
              </a:rPr>
              <a:t>4. «Я хотел (а) бы знать, почему я должен (на) особо выделять тебя среди остальных учеников?» </a:t>
            </a:r>
          </a:p>
          <a:p>
            <a:pPr marL="0" indent="0">
              <a:buNone/>
            </a:pPr>
            <a:r>
              <a:rPr lang="ru-RU" dirty="0">
                <a:latin typeface="Times New Roman" pitchFamily="18" charset="0"/>
                <a:cs typeface="Times New Roman" pitchFamily="18" charset="0"/>
              </a:rPr>
              <a:t>5. «Если бы я тебе сказал (а), что люблю тебя больше, чем </a:t>
            </a:r>
          </a:p>
          <a:p>
            <a:pPr marL="0" indent="0">
              <a:buNone/>
            </a:pPr>
            <a:r>
              <a:rPr lang="ru-RU" dirty="0">
                <a:latin typeface="Times New Roman" pitchFamily="18" charset="0"/>
                <a:cs typeface="Times New Roman" pitchFamily="18" charset="0"/>
              </a:rPr>
              <a:t>других учеников, то ты чувствовал бы себя от этого лучше?» </a:t>
            </a:r>
          </a:p>
          <a:p>
            <a:pPr marL="0" indent="0">
              <a:buNone/>
            </a:pPr>
            <a:r>
              <a:rPr lang="ru-RU" dirty="0">
                <a:latin typeface="Times New Roman" pitchFamily="18" charset="0"/>
                <a:cs typeface="Times New Roman" pitchFamily="18" charset="0"/>
              </a:rPr>
              <a:t>6. «Как ты думаешь, как на самом деле я к тебе отношусь?» </a:t>
            </a:r>
          </a:p>
        </p:txBody>
      </p:sp>
    </p:spTree>
    <p:extLst>
      <p:ext uri="{BB962C8B-B14F-4D97-AF65-F5344CB8AC3E}">
        <p14:creationId xmlns:p14="http://schemas.microsoft.com/office/powerpoint/2010/main" val="26595454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1551708"/>
            <a:ext cx="6965245" cy="1445243"/>
          </a:xfrm>
        </p:spPr>
        <p:txBody>
          <a:bodyPr>
            <a:noAutofit/>
          </a:bodyPr>
          <a:lstStyle/>
          <a:p>
            <a:pPr algn="l"/>
            <a:r>
              <a:rPr lang="ru-RU" sz="2800" b="1" dirty="0">
                <a:solidFill>
                  <a:srgbClr val="FF0000"/>
                </a:solidFill>
                <a:latin typeface="Times New Roman" pitchFamily="18" charset="0"/>
                <a:cs typeface="Times New Roman" pitchFamily="18" charset="0"/>
              </a:rPr>
              <a:t>Ситуация 10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Ученик, явно демонстрируя свое плохое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отношение к кому-либо из товарищей по классу, говорит: «Я не хочу учиться вместе с ним». </a:t>
            </a:r>
            <a:br>
              <a:rPr lang="ru-RU" sz="2800" dirty="0">
                <a:latin typeface="Times New Roman" pitchFamily="18" charset="0"/>
                <a:cs typeface="Times New Roman" pitchFamily="18" charset="0"/>
              </a:rPr>
            </a:br>
            <a:r>
              <a:rPr lang="ru-RU" sz="2800" b="1" i="1" dirty="0">
                <a:solidFill>
                  <a:srgbClr val="C00000"/>
                </a:solidFill>
                <a:latin typeface="Times New Roman" pitchFamily="18" charset="0"/>
                <a:cs typeface="Times New Roman" pitchFamily="18" charset="0"/>
              </a:rPr>
              <a:t>Как на это должен отреагировать  педагог?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1066800" y="3588326"/>
            <a:ext cx="7038109" cy="2504969"/>
          </a:xfrm>
        </p:spPr>
        <p:txBody>
          <a:bodyPr>
            <a:normAutofit fontScale="92500"/>
          </a:bodyPr>
          <a:lstStyle/>
          <a:p>
            <a:pPr marL="0" indent="0">
              <a:buNone/>
            </a:pPr>
            <a:r>
              <a:rPr lang="ru-RU" dirty="0">
                <a:latin typeface="Times New Roman" pitchFamily="18" charset="0"/>
                <a:cs typeface="Times New Roman" pitchFamily="18" charset="0"/>
              </a:rPr>
              <a:t>1. «Ну и что?» </a:t>
            </a:r>
          </a:p>
          <a:p>
            <a:pPr marL="0" indent="0">
              <a:buNone/>
            </a:pPr>
            <a:r>
              <a:rPr lang="ru-RU" dirty="0">
                <a:latin typeface="Times New Roman" pitchFamily="18" charset="0"/>
                <a:cs typeface="Times New Roman" pitchFamily="18" charset="0"/>
              </a:rPr>
              <a:t>2. «Никуда не денешься, все равно придется». </a:t>
            </a:r>
          </a:p>
          <a:p>
            <a:pPr marL="0" indent="0">
              <a:buNone/>
            </a:pPr>
            <a:r>
              <a:rPr lang="ru-RU" dirty="0">
                <a:latin typeface="Times New Roman" pitchFamily="18" charset="0"/>
                <a:cs typeface="Times New Roman" pitchFamily="18" charset="0"/>
              </a:rPr>
              <a:t>3. «Это глупо с твоей стороны». </a:t>
            </a:r>
          </a:p>
          <a:p>
            <a:pPr marL="0" indent="0">
              <a:buNone/>
            </a:pPr>
            <a:r>
              <a:rPr lang="ru-RU" dirty="0">
                <a:latin typeface="Times New Roman" pitchFamily="18" charset="0"/>
                <a:cs typeface="Times New Roman" pitchFamily="18" charset="0"/>
              </a:rPr>
              <a:t>4. «Но он тоже не захочет после этого учиться с тобой». </a:t>
            </a:r>
          </a:p>
          <a:p>
            <a:pPr marL="0" indent="0">
              <a:buNone/>
            </a:pPr>
            <a:r>
              <a:rPr lang="ru-RU" dirty="0">
                <a:latin typeface="Times New Roman" pitchFamily="18" charset="0"/>
                <a:cs typeface="Times New Roman" pitchFamily="18" charset="0"/>
              </a:rPr>
              <a:t>5. «Почему?» </a:t>
            </a:r>
          </a:p>
          <a:p>
            <a:pPr marL="0" indent="0">
              <a:buNone/>
            </a:pPr>
            <a:r>
              <a:rPr lang="ru-RU" dirty="0">
                <a:latin typeface="Times New Roman" pitchFamily="18" charset="0"/>
                <a:cs typeface="Times New Roman" pitchFamily="18" charset="0"/>
              </a:rPr>
              <a:t>6. «Я думаю, что ты не прав».</a:t>
            </a:r>
          </a:p>
        </p:txBody>
      </p:sp>
    </p:spTree>
    <p:extLst>
      <p:ext uri="{BB962C8B-B14F-4D97-AF65-F5344CB8AC3E}">
        <p14:creationId xmlns:p14="http://schemas.microsoft.com/office/powerpoint/2010/main" val="3071472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476672"/>
            <a:ext cx="6965245" cy="1543395"/>
          </a:xfrm>
        </p:spPr>
        <p:txBody>
          <a:bodyPr/>
          <a:lstStyle/>
          <a:p>
            <a:r>
              <a:rPr lang="ru-RU" b="1" i="1" dirty="0">
                <a:solidFill>
                  <a:srgbClr val="FF0000"/>
                </a:solidFill>
              </a:rPr>
              <a:t>Советы педагогу: </a:t>
            </a:r>
          </a:p>
        </p:txBody>
      </p:sp>
      <p:sp>
        <p:nvSpPr>
          <p:cNvPr id="3" name="Объект 2"/>
          <p:cNvSpPr>
            <a:spLocks noGrp="1"/>
          </p:cNvSpPr>
          <p:nvPr>
            <p:ph idx="1"/>
          </p:nvPr>
        </p:nvSpPr>
        <p:spPr>
          <a:xfrm>
            <a:off x="1011382" y="1772816"/>
            <a:ext cx="7162800" cy="4392488"/>
          </a:xfrm>
        </p:spPr>
        <p:txBody>
          <a:bodyPr>
            <a:noAutofit/>
          </a:bodyPr>
          <a:lstStyle/>
          <a:p>
            <a:pPr marL="0" indent="0">
              <a:buNone/>
            </a:pP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Старайтесь</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запоминать имена </a:t>
            </a:r>
            <a:r>
              <a:rPr lang="ru-RU" sz="1600" dirty="0">
                <a:latin typeface="Times New Roman" pitchFamily="18" charset="0"/>
                <a:cs typeface="Times New Roman" pitchFamily="18" charset="0"/>
              </a:rPr>
              <a:t>всех, с кем приходится общаться. </a:t>
            </a:r>
          </a:p>
          <a:p>
            <a:pPr marL="0" indent="0">
              <a:buNone/>
            </a:pP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Интересуйтесь учебными делами </a:t>
            </a:r>
            <a:r>
              <a:rPr lang="ru-RU" sz="1600" dirty="0">
                <a:latin typeface="Times New Roman" pitchFamily="18" charset="0"/>
                <a:cs typeface="Times New Roman" pitchFamily="18" charset="0"/>
              </a:rPr>
              <a:t>обучающихся и другими их </a:t>
            </a:r>
          </a:p>
          <a:p>
            <a:pPr marL="0" indent="0">
              <a:buNone/>
            </a:pPr>
            <a:r>
              <a:rPr lang="ru-RU" sz="1600" dirty="0">
                <a:latin typeface="Times New Roman" pitchFamily="18" charset="0"/>
                <a:cs typeface="Times New Roman" pitchFamily="18" charset="0"/>
              </a:rPr>
              <a:t>достижениями и интересами. </a:t>
            </a:r>
          </a:p>
          <a:p>
            <a:pPr marL="0" indent="0">
              <a:buNone/>
            </a:pP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Старайтесь чаще хвалить </a:t>
            </a:r>
            <a:r>
              <a:rPr lang="ru-RU" sz="1600" dirty="0">
                <a:latin typeface="Times New Roman" pitchFamily="18" charset="0"/>
                <a:cs typeface="Times New Roman" pitchFamily="18" charset="0"/>
              </a:rPr>
              <a:t>обучающихся и радоваться вместе за </a:t>
            </a:r>
          </a:p>
          <a:p>
            <a:pPr marL="0" indent="0">
              <a:buNone/>
            </a:pPr>
            <a:r>
              <a:rPr lang="ru-RU" sz="1600" dirty="0">
                <a:latin typeface="Times New Roman" pitchFamily="18" charset="0"/>
                <a:cs typeface="Times New Roman" pitchFamily="18" charset="0"/>
              </a:rPr>
              <a:t>достигнутые успехи и достижения. </a:t>
            </a:r>
          </a:p>
          <a:p>
            <a:pPr marL="0" indent="0">
              <a:buNone/>
            </a:pP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Будьте смелыми и решительными, </a:t>
            </a:r>
            <a:r>
              <a:rPr lang="ru-RU" sz="1600" dirty="0">
                <a:latin typeface="Times New Roman" pitchFamily="18" charset="0"/>
                <a:cs typeface="Times New Roman" pitchFamily="18" charset="0"/>
              </a:rPr>
              <a:t>ничто так не подрывает авторитет педагога, как боязнь самостоятельных действий. Вопросы, входящие в компетенцию педагога должны решаться им  самостоятельно. Не откладывайте на завтра то, что можно сделать  сегодня. </a:t>
            </a:r>
          </a:p>
          <a:p>
            <a:pPr marL="0" indent="0">
              <a:buNone/>
            </a:pP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Не бойтесь рисковать, </a:t>
            </a:r>
            <a:r>
              <a:rPr lang="ru-RU" sz="1600" dirty="0">
                <a:latin typeface="Times New Roman" pitchFamily="18" charset="0"/>
                <a:cs typeface="Times New Roman" pitchFamily="18" charset="0"/>
              </a:rPr>
              <a:t>поддерживайте оригинальные, </a:t>
            </a:r>
          </a:p>
          <a:p>
            <a:pPr marL="0" indent="0">
              <a:buNone/>
            </a:pPr>
            <a:r>
              <a:rPr lang="ru-RU" sz="1600" dirty="0">
                <a:latin typeface="Times New Roman" pitchFamily="18" charset="0"/>
                <a:cs typeface="Times New Roman" pitchFamily="18" charset="0"/>
              </a:rPr>
              <a:t>самостоятельные высказывания воспитанников, даже если они расходятся с официальной точкой зрения. Учите детей признавать свои ошибки. Добивайтесь, чтобы ребенок стремился совершить поступок согласно своим убеждениям, привычкам, но не из – за боязни наказания.</a:t>
            </a:r>
          </a:p>
        </p:txBody>
      </p:sp>
    </p:spTree>
    <p:extLst>
      <p:ext uri="{BB962C8B-B14F-4D97-AF65-F5344CB8AC3E}">
        <p14:creationId xmlns:p14="http://schemas.microsoft.com/office/powerpoint/2010/main" val="3246793521"/>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163146"/>
          </a:xfrm>
        </p:spPr>
        <p:txBody>
          <a:bodyPr>
            <a:normAutofit fontScale="90000"/>
          </a:bodyPr>
          <a:lstStyle/>
          <a:p>
            <a:endParaRPr lang="ru-RU"/>
          </a:p>
        </p:txBody>
      </p:sp>
      <p:sp>
        <p:nvSpPr>
          <p:cNvPr id="3" name="Объект 2"/>
          <p:cNvSpPr>
            <a:spLocks noGrp="1"/>
          </p:cNvSpPr>
          <p:nvPr>
            <p:ph idx="1"/>
          </p:nvPr>
        </p:nvSpPr>
        <p:spPr>
          <a:xfrm>
            <a:off x="1463040" y="1052736"/>
            <a:ext cx="6196405" cy="4670333"/>
          </a:xfrm>
        </p:spPr>
        <p:txBody>
          <a:bodyPr>
            <a:normAutofit fontScale="70000" lnSpcReduction="20000"/>
          </a:bodyPr>
          <a:lstStyle/>
          <a:p>
            <a:endParaRPr lang="ru-RU" dirty="0"/>
          </a:p>
          <a:p>
            <a:pPr marL="0" indent="0">
              <a:buNone/>
            </a:pPr>
            <a:r>
              <a:rPr lang="ru-RU" b="1" dirty="0"/>
              <a:t>• </a:t>
            </a:r>
            <a:r>
              <a:rPr lang="ru-RU" sz="2200" b="1" dirty="0">
                <a:latin typeface="Times New Roman" pitchFamily="18" charset="0"/>
                <a:cs typeface="Times New Roman" pitchFamily="18" charset="0"/>
              </a:rPr>
              <a:t>Сотрудничайте </a:t>
            </a:r>
            <a:r>
              <a:rPr lang="ru-RU" sz="2200" dirty="0">
                <a:latin typeface="Times New Roman" pitchFamily="18" charset="0"/>
                <a:cs typeface="Times New Roman" pitchFamily="18" charset="0"/>
              </a:rPr>
              <a:t>с обучающимися, развивайте у них желание охотно </a:t>
            </a:r>
          </a:p>
          <a:p>
            <a:pPr marL="0" indent="0">
              <a:buNone/>
            </a:pPr>
            <a:r>
              <a:rPr lang="ru-RU" sz="2200" dirty="0">
                <a:latin typeface="Times New Roman" pitchFamily="18" charset="0"/>
                <a:cs typeface="Times New Roman" pitchFamily="18" charset="0"/>
              </a:rPr>
              <a:t>выполнять Ваши задания. Доброжелательно подводите итог каждому </a:t>
            </a:r>
          </a:p>
          <a:p>
            <a:pPr marL="0" indent="0">
              <a:buNone/>
            </a:pPr>
            <a:r>
              <a:rPr lang="ru-RU" sz="2200" dirty="0">
                <a:latin typeface="Times New Roman" pitchFamily="18" charset="0"/>
                <a:cs typeface="Times New Roman" pitchFamily="18" charset="0"/>
              </a:rPr>
              <a:t>выполненному поручению. </a:t>
            </a:r>
          </a:p>
          <a:p>
            <a:pPr marL="0" indent="0">
              <a:buNone/>
            </a:pPr>
            <a:r>
              <a:rPr lang="ru-RU" sz="2200" dirty="0">
                <a:latin typeface="Times New Roman" pitchFamily="18" charset="0"/>
                <a:cs typeface="Times New Roman" pitchFamily="18" charset="0"/>
              </a:rPr>
              <a:t>• </a:t>
            </a:r>
            <a:r>
              <a:rPr lang="ru-RU" sz="2200" b="1" dirty="0">
                <a:latin typeface="Times New Roman" pitchFamily="18" charset="0"/>
                <a:cs typeface="Times New Roman" pitchFamily="18" charset="0"/>
              </a:rPr>
              <a:t>Чаще улыбайтесь</a:t>
            </a:r>
            <a:r>
              <a:rPr lang="ru-RU" sz="2200" dirty="0">
                <a:latin typeface="Times New Roman" pitchFamily="18" charset="0"/>
                <a:cs typeface="Times New Roman" pitchFamily="18" charset="0"/>
              </a:rPr>
              <a:t>. Улыбка при встрече с обучающимися говорит, что </a:t>
            </a:r>
          </a:p>
          <a:p>
            <a:pPr marL="0" indent="0">
              <a:buNone/>
            </a:pPr>
            <a:r>
              <a:rPr lang="ru-RU" sz="2200" dirty="0">
                <a:latin typeface="Times New Roman" pitchFamily="18" charset="0"/>
                <a:cs typeface="Times New Roman" pitchFamily="18" charset="0"/>
              </a:rPr>
              <a:t>Вы рады их видеть. Сами шутите и позволяйте шутить ребятам. </a:t>
            </a:r>
          </a:p>
          <a:p>
            <a:pPr marL="0" indent="0">
              <a:buNone/>
            </a:pPr>
            <a:r>
              <a:rPr lang="ru-RU" sz="2200" dirty="0">
                <a:latin typeface="Times New Roman" pitchFamily="18" charset="0"/>
                <a:cs typeface="Times New Roman" pitchFamily="18" charset="0"/>
              </a:rPr>
              <a:t>Педагог не может не быть оптимистом, верящим в каждого ребенка, </a:t>
            </a:r>
          </a:p>
          <a:p>
            <a:pPr marL="0" indent="0">
              <a:buNone/>
            </a:pPr>
            <a:r>
              <a:rPr lang="ru-RU" sz="2200" dirty="0">
                <a:latin typeface="Times New Roman" pitchFamily="18" charset="0"/>
                <a:cs typeface="Times New Roman" pitchFamily="18" charset="0"/>
              </a:rPr>
              <a:t>не теряющимся в сложных ситуациях. Оптимист вселяет в </a:t>
            </a:r>
          </a:p>
          <a:p>
            <a:pPr marL="0" indent="0">
              <a:buNone/>
            </a:pPr>
            <a:r>
              <a:rPr lang="ru-RU" sz="2200" dirty="0">
                <a:latin typeface="Times New Roman" pitchFamily="18" charset="0"/>
                <a:cs typeface="Times New Roman" pitchFamily="18" charset="0"/>
              </a:rPr>
              <a:t>окружающих убежденность в успех самого трудного дела. </a:t>
            </a:r>
          </a:p>
          <a:p>
            <a:pPr marL="0" indent="0">
              <a:buNone/>
            </a:pPr>
            <a:r>
              <a:rPr lang="ru-RU" sz="2200" dirty="0">
                <a:latin typeface="Times New Roman" pitchFamily="18" charset="0"/>
                <a:cs typeface="Times New Roman" pitchFamily="18" charset="0"/>
              </a:rPr>
              <a:t>• </a:t>
            </a:r>
            <a:r>
              <a:rPr lang="ru-RU" sz="2200" b="1" dirty="0">
                <a:latin typeface="Times New Roman" pitchFamily="18" charset="0"/>
                <a:cs typeface="Times New Roman" pitchFamily="18" charset="0"/>
              </a:rPr>
              <a:t>Доверяйте обучающимся</a:t>
            </a:r>
            <a:r>
              <a:rPr lang="ru-RU" sz="2200" dirty="0">
                <a:latin typeface="Times New Roman" pitchFamily="18" charset="0"/>
                <a:cs typeface="Times New Roman" pitchFamily="18" charset="0"/>
              </a:rPr>
              <a:t>. Опровергая мнение обучающихся </a:t>
            </a:r>
          </a:p>
          <a:p>
            <a:pPr marL="0" indent="0">
              <a:buNone/>
            </a:pPr>
            <a:r>
              <a:rPr lang="ru-RU" sz="2200" dirty="0">
                <a:latin typeface="Times New Roman" pitchFamily="18" charset="0"/>
                <a:cs typeface="Times New Roman" pitchFamily="18" charset="0"/>
              </a:rPr>
              <a:t>старайтесь не обидеть их. Умейте доказать ошибочность аргументов, </a:t>
            </a:r>
          </a:p>
          <a:p>
            <a:pPr marL="0" indent="0">
              <a:buNone/>
            </a:pPr>
            <a:r>
              <a:rPr lang="ru-RU" sz="2200" dirty="0">
                <a:latin typeface="Times New Roman" pitchFamily="18" charset="0"/>
                <a:cs typeface="Times New Roman" pitchFamily="18" charset="0"/>
              </a:rPr>
              <a:t>но не рассматривайте недостатки характера и имевшие место </a:t>
            </a:r>
          </a:p>
          <a:p>
            <a:pPr marL="0" indent="0">
              <a:buNone/>
            </a:pPr>
            <a:r>
              <a:rPr lang="ru-RU" sz="2200" dirty="0">
                <a:latin typeface="Times New Roman" pitchFamily="18" charset="0"/>
                <a:cs typeface="Times New Roman" pitchFamily="18" charset="0"/>
              </a:rPr>
              <a:t>дисциплинарные проступки. Старайтесь описать, а не оценить </a:t>
            </a:r>
          </a:p>
          <a:p>
            <a:pPr marL="0" indent="0">
              <a:buNone/>
            </a:pPr>
            <a:r>
              <a:rPr lang="ru-RU" sz="2200" dirty="0">
                <a:latin typeface="Times New Roman" pitchFamily="18" charset="0"/>
                <a:cs typeface="Times New Roman" pitchFamily="18" charset="0"/>
              </a:rPr>
              <a:t>поведение. Вместо: «Ты ведешь себя безобразно (глупо, вызывающе…) – лучше сказать: «Мне было обидно (стыдно, неудобно…)» или « Я разочарован Вашими действиями». Можно высказать замечание в виде вопроса: «Не кажется ли Вам, что этот поступок не соответствует…» или «Подумайте, как можно избежать этой ошибки?» Доверительное обращение авторитетного педагога, как правило, эффективнее запрета или приказа.</a:t>
            </a:r>
          </a:p>
        </p:txBody>
      </p:sp>
    </p:spTree>
    <p:extLst>
      <p:ext uri="{BB962C8B-B14F-4D97-AF65-F5344CB8AC3E}">
        <p14:creationId xmlns:p14="http://schemas.microsoft.com/office/powerpoint/2010/main" val="1456889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971600" y="1066800"/>
            <a:ext cx="7354982" cy="5015345"/>
          </a:xfrm>
        </p:spPr>
        <p:txBody>
          <a:bodyPr>
            <a:normAutofit fontScale="70000" lnSpcReduction="20000"/>
          </a:bodyPr>
          <a:lstStyle/>
          <a:p>
            <a:pPr marL="0" indent="0">
              <a:buNone/>
            </a:pPr>
            <a:r>
              <a:rPr lang="ru-RU" b="1" dirty="0"/>
              <a:t>Критикуйте умело. </a:t>
            </a:r>
            <a:r>
              <a:rPr lang="ru-RU" dirty="0"/>
              <a:t>Перед тем как критиковать кого – либо или </a:t>
            </a:r>
          </a:p>
          <a:p>
            <a:pPr marL="0" indent="0">
              <a:buNone/>
            </a:pPr>
            <a:r>
              <a:rPr lang="ru-RU" dirty="0"/>
              <a:t>что – либо взвесьте все «за» и «против» и решите, нельзя ли </a:t>
            </a:r>
          </a:p>
          <a:p>
            <a:pPr marL="0" indent="0">
              <a:buNone/>
            </a:pPr>
            <a:r>
              <a:rPr lang="ru-RU" dirty="0"/>
              <a:t>обойтись без критики. Перед осуждением детально выясните </a:t>
            </a:r>
          </a:p>
          <a:p>
            <a:pPr marL="0" indent="0">
              <a:buNone/>
            </a:pPr>
            <a:r>
              <a:rPr lang="ru-RU" dirty="0"/>
              <a:t>все обстоятельства случившегося, выслушайте все объяснения </a:t>
            </a:r>
          </a:p>
          <a:p>
            <a:pPr marL="0" indent="0">
              <a:buNone/>
            </a:pPr>
            <a:r>
              <a:rPr lang="ru-RU" dirty="0"/>
              <a:t>до конца. Перед тем, как выступить с критикой пробелов в </a:t>
            </a:r>
          </a:p>
          <a:p>
            <a:pPr marL="0" indent="0">
              <a:buNone/>
            </a:pPr>
            <a:r>
              <a:rPr lang="ru-RU" dirty="0"/>
              <a:t>работе, установите по чьей вине они, произошли, и если это </a:t>
            </a:r>
          </a:p>
          <a:p>
            <a:pPr marL="0" indent="0">
              <a:buNone/>
            </a:pPr>
            <a:r>
              <a:rPr lang="ru-RU" dirty="0"/>
              <a:t>имело место, кто в них заинтересован. Критикуя, будьте </a:t>
            </a:r>
          </a:p>
          <a:p>
            <a:pPr marL="0" indent="0">
              <a:buNone/>
            </a:pPr>
            <a:r>
              <a:rPr lang="ru-RU" dirty="0"/>
              <a:t>доброжелательными. Старайтесь помочь, а не обидеть, не </a:t>
            </a:r>
          </a:p>
          <a:p>
            <a:pPr marL="0" indent="0">
              <a:buNone/>
            </a:pPr>
            <a:r>
              <a:rPr lang="ru-RU" dirty="0"/>
              <a:t>оскорбить. </a:t>
            </a:r>
          </a:p>
          <a:p>
            <a:pPr marL="0" indent="0">
              <a:buNone/>
            </a:pPr>
            <a:r>
              <a:rPr lang="ru-RU" dirty="0"/>
              <a:t>• </a:t>
            </a:r>
            <a:r>
              <a:rPr lang="ru-RU" b="1" dirty="0"/>
              <a:t>Осуждать следует проступок, а не личность. </a:t>
            </a:r>
          </a:p>
          <a:p>
            <a:pPr marL="0" indent="0">
              <a:buNone/>
            </a:pPr>
            <a:r>
              <a:rPr lang="ru-RU" dirty="0"/>
              <a:t>• </a:t>
            </a:r>
            <a:r>
              <a:rPr lang="ru-RU" b="1" dirty="0"/>
              <a:t>Исправляйте ошибки по мере их обнаружения, </a:t>
            </a:r>
            <a:r>
              <a:rPr lang="ru-RU" dirty="0"/>
              <a:t>не копите их для разбора на собрании, при родителях или при администрации. Критикуйте, не только фиксируя недостатки, но обязательно указывайте на пути их преодоления. Одновременно говорите об удачах, успехах, способностях, так как в этом случае замечание воспринимается легче. Никогда не забывайте, что критика – средство совершенствования учебы, работы, взаимоотношений, но не самоцель. </a:t>
            </a:r>
          </a:p>
        </p:txBody>
      </p:sp>
    </p:spTree>
    <p:extLst>
      <p:ext uri="{BB962C8B-B14F-4D97-AF65-F5344CB8AC3E}">
        <p14:creationId xmlns:p14="http://schemas.microsoft.com/office/powerpoint/2010/main" val="38874996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095023" y="748145"/>
            <a:ext cx="6965245" cy="69437"/>
          </a:xfrm>
        </p:spPr>
        <p:txBody>
          <a:bodyPr>
            <a:normAutofit fontScale="90000"/>
          </a:bodyPr>
          <a:lstStyle/>
          <a:p>
            <a:endParaRPr lang="ru-RU" dirty="0"/>
          </a:p>
        </p:txBody>
      </p:sp>
      <p:sp>
        <p:nvSpPr>
          <p:cNvPr id="3" name="Объект 2"/>
          <p:cNvSpPr>
            <a:spLocks noGrp="1"/>
          </p:cNvSpPr>
          <p:nvPr>
            <p:ph idx="1"/>
          </p:nvPr>
        </p:nvSpPr>
        <p:spPr>
          <a:xfrm>
            <a:off x="1043608" y="980728"/>
            <a:ext cx="6984776" cy="5101417"/>
          </a:xfrm>
        </p:spPr>
        <p:txBody>
          <a:bodyPr>
            <a:normAutofit fontScale="77500" lnSpcReduction="20000"/>
          </a:bodyPr>
          <a:lstStyle/>
          <a:p>
            <a:endParaRPr dirty="0"/>
          </a:p>
          <a:p>
            <a:pPr marL="0" indent="0">
              <a:buNone/>
            </a:pPr>
            <a:r>
              <a:rPr lang="ru-RU" dirty="0"/>
              <a:t>• </a:t>
            </a:r>
            <a:r>
              <a:rPr lang="ru-RU" b="1" dirty="0"/>
              <a:t>Стремитесь к диалогу. </a:t>
            </a:r>
            <a:r>
              <a:rPr lang="ru-RU" dirty="0"/>
              <a:t>Чтобы переубедить </a:t>
            </a:r>
          </a:p>
          <a:p>
            <a:pPr marL="0" indent="0">
              <a:buNone/>
            </a:pPr>
            <a:r>
              <a:rPr lang="ru-RU" dirty="0"/>
              <a:t>воспитанников в чем – либо, не обижая их и не толкая к </a:t>
            </a:r>
          </a:p>
          <a:p>
            <a:pPr marL="0" indent="0">
              <a:buNone/>
            </a:pPr>
            <a:r>
              <a:rPr lang="ru-RU" dirty="0"/>
              <a:t>конфликту, всегда начинайте обсуждение их поведения, </a:t>
            </a:r>
          </a:p>
          <a:p>
            <a:pPr marL="0" indent="0">
              <a:buNone/>
            </a:pPr>
            <a:r>
              <a:rPr lang="ru-RU" dirty="0"/>
              <a:t>разрешение спорного вопроса с тезиса, с которым ученик </a:t>
            </a:r>
          </a:p>
          <a:p>
            <a:pPr marL="0" indent="0">
              <a:buNone/>
            </a:pPr>
            <a:r>
              <a:rPr lang="ru-RU" dirty="0"/>
              <a:t>согласен, и, тогда, найдя общий язык, приступайте к </a:t>
            </a:r>
          </a:p>
          <a:p>
            <a:pPr marL="0" indent="0">
              <a:buNone/>
            </a:pPr>
            <a:r>
              <a:rPr lang="ru-RU" dirty="0"/>
              <a:t>решению спорных вопросов. Не позволяйте себе </a:t>
            </a:r>
          </a:p>
          <a:p>
            <a:pPr marL="0" indent="0">
              <a:buNone/>
            </a:pPr>
            <a:r>
              <a:rPr lang="ru-RU" dirty="0"/>
              <a:t>выказываться недоброжелательно об обучающихся и о </a:t>
            </a:r>
          </a:p>
          <a:p>
            <a:pPr marL="0" indent="0">
              <a:buNone/>
            </a:pPr>
            <a:r>
              <a:rPr lang="ru-RU" dirty="0"/>
              <a:t>коллективе, тем более за глаза. При оценке поведения </a:t>
            </a:r>
          </a:p>
          <a:p>
            <a:pPr marL="0" indent="0">
              <a:buNone/>
            </a:pPr>
            <a:r>
              <a:rPr lang="ru-RU" dirty="0"/>
              <a:t>обучающихся умейте отсеять случайные и второстепенные </a:t>
            </a:r>
          </a:p>
          <a:p>
            <a:pPr marL="0" indent="0">
              <a:buNone/>
            </a:pPr>
            <a:r>
              <a:rPr lang="ru-RU" dirty="0"/>
              <a:t>детали. </a:t>
            </a:r>
          </a:p>
          <a:p>
            <a:pPr marL="0" indent="0">
              <a:buNone/>
            </a:pPr>
            <a:r>
              <a:rPr lang="ru-RU" dirty="0"/>
              <a:t>• </a:t>
            </a:r>
            <a:r>
              <a:rPr lang="ru-RU" b="1" dirty="0"/>
              <a:t>Не ссорьтесь, дискуссируйте</a:t>
            </a:r>
            <a:r>
              <a:rPr lang="ru-RU" dirty="0"/>
              <a:t>. Чтобы дискуссия не </a:t>
            </a:r>
          </a:p>
          <a:p>
            <a:pPr marL="0" indent="0">
              <a:buNone/>
            </a:pPr>
            <a:r>
              <a:rPr lang="ru-RU" dirty="0"/>
              <a:t>превратилась в перебранку, не оспаривайте каждое </a:t>
            </a:r>
          </a:p>
          <a:p>
            <a:pPr marL="0" indent="0">
              <a:buNone/>
            </a:pPr>
            <a:r>
              <a:rPr lang="ru-RU" dirty="0"/>
              <a:t>услышанное возражение собеседника. Выслушайте его, не </a:t>
            </a:r>
          </a:p>
          <a:p>
            <a:pPr marL="0" indent="0">
              <a:buNone/>
            </a:pPr>
            <a:r>
              <a:rPr lang="ru-RU" dirty="0"/>
              <a:t>перебивая, до конца и только после того, как он </a:t>
            </a:r>
          </a:p>
          <a:p>
            <a:pPr marL="0" indent="0">
              <a:buNone/>
            </a:pPr>
            <a:r>
              <a:rPr lang="ru-RU" dirty="0"/>
              <a:t>выскажется, вежливо, ни в коем случае не категорично, </a:t>
            </a:r>
          </a:p>
          <a:p>
            <a:pPr marL="0" indent="0">
              <a:buNone/>
            </a:pPr>
            <a:r>
              <a:rPr lang="ru-RU" dirty="0"/>
              <a:t>приведите свои аргументы. </a:t>
            </a:r>
          </a:p>
        </p:txBody>
      </p:sp>
    </p:spTree>
    <p:extLst>
      <p:ext uri="{BB962C8B-B14F-4D97-AF65-F5344CB8AC3E}">
        <p14:creationId xmlns:p14="http://schemas.microsoft.com/office/powerpoint/2010/main" val="8817163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095023" y="692697"/>
            <a:ext cx="6965245" cy="124886"/>
          </a:xfrm>
        </p:spPr>
        <p:txBody>
          <a:bodyPr>
            <a:normAutofit fontScale="90000"/>
          </a:bodyPr>
          <a:lstStyle/>
          <a:p>
            <a:endParaRPr lang="ru-RU" dirty="0"/>
          </a:p>
        </p:txBody>
      </p:sp>
      <p:sp>
        <p:nvSpPr>
          <p:cNvPr id="3" name="Объект 2"/>
          <p:cNvSpPr>
            <a:spLocks noGrp="1"/>
          </p:cNvSpPr>
          <p:nvPr>
            <p:ph idx="1"/>
          </p:nvPr>
        </p:nvSpPr>
        <p:spPr>
          <a:xfrm>
            <a:off x="971600" y="980728"/>
            <a:ext cx="7313418" cy="4968552"/>
          </a:xfrm>
        </p:spPr>
        <p:txBody>
          <a:bodyPr>
            <a:normAutofit fontScale="70000" lnSpcReduction="20000"/>
          </a:bodyPr>
          <a:lstStyle/>
          <a:p>
            <a:pPr marL="0" indent="0">
              <a:buNone/>
            </a:pPr>
            <a:r>
              <a:rPr lang="ru-RU" b="1" dirty="0"/>
              <a:t>Не будьте упрямыми. </a:t>
            </a:r>
            <a:r>
              <a:rPr lang="ru-RU" dirty="0"/>
              <a:t>Не бойтесь,  чтобы извиниться </a:t>
            </a:r>
          </a:p>
          <a:p>
            <a:pPr marL="0" indent="0">
              <a:buNone/>
            </a:pPr>
            <a:r>
              <a:rPr lang="ru-RU" dirty="0"/>
              <a:t>перед обучающимся, техническим работником, родителем, </a:t>
            </a:r>
          </a:p>
          <a:p>
            <a:pPr marL="0" indent="0">
              <a:buNone/>
            </a:pPr>
            <a:r>
              <a:rPr lang="ru-RU" dirty="0"/>
              <a:t>если Вы были не правы. Не ищите оправдания своим </a:t>
            </a:r>
          </a:p>
          <a:p>
            <a:pPr marL="0" indent="0">
              <a:buNone/>
            </a:pPr>
            <a:r>
              <a:rPr lang="ru-RU" dirty="0"/>
              <a:t>поступкам. Помните, что тот, кто всегда находит объективные </a:t>
            </a:r>
          </a:p>
          <a:p>
            <a:pPr marL="0" indent="0">
              <a:buNone/>
            </a:pPr>
            <a:r>
              <a:rPr lang="ru-RU" dirty="0"/>
              <a:t>причины своих неудач, редко бывает хорошим специалистом. </a:t>
            </a:r>
          </a:p>
          <a:p>
            <a:pPr marL="0" indent="0">
              <a:buNone/>
            </a:pPr>
            <a:r>
              <a:rPr lang="ru-RU" dirty="0"/>
              <a:t>Слабый педагог, как правило, высокого мнения о себе и всех </a:t>
            </a:r>
          </a:p>
          <a:p>
            <a:pPr marL="0" indent="0">
              <a:buNone/>
            </a:pPr>
            <a:r>
              <a:rPr lang="ru-RU" dirty="0"/>
              <a:t>вокруг убеждает, что ему просто не везет с обучающимися. </a:t>
            </a:r>
          </a:p>
          <a:p>
            <a:pPr marL="0" indent="0">
              <a:buNone/>
            </a:pPr>
            <a:r>
              <a:rPr lang="ru-RU" dirty="0"/>
              <a:t>Умейте доброжелательно и внимательно выслушать любое </a:t>
            </a:r>
          </a:p>
          <a:p>
            <a:pPr marL="0" indent="0">
              <a:buNone/>
            </a:pPr>
            <a:r>
              <a:rPr lang="ru-RU" dirty="0"/>
              <a:t>предложение и замечание обучающегося. Никогда не </a:t>
            </a:r>
          </a:p>
          <a:p>
            <a:pPr marL="0" indent="0">
              <a:buNone/>
            </a:pPr>
            <a:r>
              <a:rPr lang="ru-RU" dirty="0"/>
              <a:t>позволяйте себе резких, оскорбительных оценок в адрес </a:t>
            </a:r>
          </a:p>
          <a:p>
            <a:pPr marL="0" indent="0">
              <a:buNone/>
            </a:pPr>
            <a:r>
              <a:rPr lang="ru-RU" dirty="0"/>
              <a:t>обучающихся и коллег. В трудных случаях пытайтесь поставить </a:t>
            </a:r>
          </a:p>
          <a:p>
            <a:pPr marL="0" indent="0">
              <a:buNone/>
            </a:pPr>
            <a:r>
              <a:rPr lang="ru-RU" dirty="0"/>
              <a:t>себя на место своего собеседника. </a:t>
            </a:r>
          </a:p>
          <a:p>
            <a:pPr marL="0" indent="0">
              <a:buNone/>
            </a:pPr>
            <a:r>
              <a:rPr lang="ru-RU" dirty="0"/>
              <a:t>• </a:t>
            </a:r>
            <a:r>
              <a:rPr lang="ru-RU" b="1" dirty="0"/>
              <a:t>Не забывайте о контроле и самоконтроле. </a:t>
            </a:r>
            <a:r>
              <a:rPr lang="ru-RU" dirty="0"/>
              <a:t>Не повышайте </a:t>
            </a:r>
          </a:p>
          <a:p>
            <a:pPr marL="0" indent="0">
              <a:buNone/>
            </a:pPr>
            <a:r>
              <a:rPr lang="ru-RU" dirty="0"/>
              <a:t>голос. Не считайте грубость средством повышения </a:t>
            </a:r>
          </a:p>
          <a:p>
            <a:pPr marL="0" indent="0">
              <a:buNone/>
            </a:pPr>
            <a:r>
              <a:rPr lang="ru-RU" dirty="0"/>
              <a:t>требовательности – это не одно и то же. Не пользуйтесь </a:t>
            </a:r>
          </a:p>
          <a:p>
            <a:pPr marL="0" indent="0">
              <a:buNone/>
            </a:pPr>
            <a:r>
              <a:rPr lang="ru-RU" dirty="0"/>
              <a:t>властью пока не убедитесь, что другие средства не дают </a:t>
            </a:r>
          </a:p>
          <a:p>
            <a:pPr marL="0" indent="0">
              <a:buNone/>
            </a:pPr>
            <a:r>
              <a:rPr lang="ru-RU" dirty="0"/>
              <a:t>результатов. Отсутствие регулярного контроля может привести </a:t>
            </a:r>
          </a:p>
          <a:p>
            <a:pPr marL="0" indent="0">
              <a:buNone/>
            </a:pPr>
            <a:r>
              <a:rPr lang="ru-RU" dirty="0"/>
              <a:t>к мысли и необязательности выполнения поручений педагога.</a:t>
            </a:r>
          </a:p>
        </p:txBody>
      </p:sp>
    </p:spTree>
    <p:extLst>
      <p:ext uri="{BB962C8B-B14F-4D97-AF65-F5344CB8AC3E}">
        <p14:creationId xmlns:p14="http://schemas.microsoft.com/office/powerpoint/2010/main" val="26704729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27584" y="836712"/>
            <a:ext cx="7488832" cy="5289451"/>
          </a:xfrm>
        </p:spPr>
        <p:txBody>
          <a:bodyPr>
            <a:normAutofit/>
          </a:bodyPr>
          <a:lstStyle/>
          <a:p>
            <a:pPr marL="0" indent="0" algn="ctr">
              <a:buNone/>
            </a:pPr>
            <a:r>
              <a:rPr lang="ru-RU" dirty="0"/>
              <a:t> </a:t>
            </a:r>
          </a:p>
          <a:p>
            <a:pPr marL="0" indent="0" algn="ctr">
              <a:buNone/>
            </a:pPr>
            <a:r>
              <a:rPr lang="ru-RU" sz="4000" b="1" dirty="0">
                <a:solidFill>
                  <a:srgbClr val="FF0000"/>
                </a:solidFill>
              </a:rPr>
              <a:t>Педагогическая ситуация – это</a:t>
            </a:r>
            <a:endParaRPr lang="ru-RU" dirty="0"/>
          </a:p>
          <a:p>
            <a:pPr marL="0" indent="0">
              <a:buNone/>
            </a:pPr>
            <a:r>
              <a:rPr lang="ru-RU" dirty="0"/>
              <a:t>кратковременное взаимодействие   учителя с учеником (коллективом класса) на основе противоположных норм,  ценностей и интересов, сопровождающееся значительными  эмоциональными проявлениями и направленное на перестройку сложившихся взаимоотношений (в  лучшую или худшую сторону)</a:t>
            </a:r>
          </a:p>
        </p:txBody>
      </p:sp>
    </p:spTree>
    <p:extLst>
      <p:ext uri="{BB962C8B-B14F-4D97-AF65-F5344CB8AC3E}">
        <p14:creationId xmlns:p14="http://schemas.microsoft.com/office/powerpoint/2010/main" val="1282458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45719"/>
          </a:xfrm>
        </p:spPr>
        <p:txBody>
          <a:bodyPr>
            <a:normAutofit fontScale="90000"/>
          </a:bodyPr>
          <a:lstStyle/>
          <a:p>
            <a:endParaRPr lang="ru-RU" dirty="0"/>
          </a:p>
        </p:txBody>
      </p:sp>
      <p:sp>
        <p:nvSpPr>
          <p:cNvPr id="3" name="Объект 2"/>
          <p:cNvSpPr>
            <a:spLocks noGrp="1"/>
          </p:cNvSpPr>
          <p:nvPr>
            <p:ph idx="1"/>
          </p:nvPr>
        </p:nvSpPr>
        <p:spPr>
          <a:xfrm>
            <a:off x="775855" y="1122218"/>
            <a:ext cx="7439889" cy="4890655"/>
          </a:xfrm>
        </p:spPr>
        <p:txBody>
          <a:bodyPr>
            <a:normAutofit fontScale="92500"/>
          </a:bodyPr>
          <a:lstStyle/>
          <a:p>
            <a:pPr marL="0" indent="0">
              <a:buNone/>
            </a:pPr>
            <a:r>
              <a:rPr lang="ru-RU" b="1" dirty="0"/>
              <a:t>   Не забывайте о престиже</a:t>
            </a:r>
            <a:r>
              <a:rPr lang="ru-RU" dirty="0"/>
              <a:t>. Никогда не забывайте </a:t>
            </a:r>
          </a:p>
          <a:p>
            <a:pPr marL="0" indent="0">
              <a:buNone/>
            </a:pPr>
            <a:r>
              <a:rPr lang="ru-RU" dirty="0"/>
              <a:t>о самолюбии коллег, обучающихся. Щадите </a:t>
            </a:r>
          </a:p>
          <a:p>
            <a:pPr marL="0" indent="0">
              <a:buNone/>
            </a:pPr>
            <a:r>
              <a:rPr lang="ru-RU" dirty="0"/>
              <a:t>чувства партнера по общению. Старайтесь не </a:t>
            </a:r>
          </a:p>
          <a:p>
            <a:pPr marL="0" indent="0">
              <a:buNone/>
            </a:pPr>
            <a:r>
              <a:rPr lang="ru-RU" dirty="0"/>
              <a:t>делать выговор, не обсуждать поведение человека </a:t>
            </a:r>
          </a:p>
          <a:p>
            <a:pPr marL="0" indent="0">
              <a:buNone/>
            </a:pPr>
            <a:r>
              <a:rPr lang="ru-RU" dirty="0"/>
              <a:t>при посторонних. Уважительный тон, искреннее </a:t>
            </a:r>
          </a:p>
          <a:p>
            <a:pPr marL="0" indent="0">
              <a:buNone/>
            </a:pPr>
            <a:r>
              <a:rPr lang="ru-RU" dirty="0"/>
              <a:t>внимание и понимание позиции собеседника, </a:t>
            </a:r>
          </a:p>
          <a:p>
            <a:pPr marL="0" indent="0">
              <a:buNone/>
            </a:pPr>
            <a:r>
              <a:rPr lang="ru-RU" dirty="0"/>
              <a:t>несколько уважительных слов смягчают упреки, </a:t>
            </a:r>
          </a:p>
          <a:p>
            <a:pPr marL="0" indent="0">
              <a:buNone/>
            </a:pPr>
            <a:r>
              <a:rPr lang="ru-RU" dirty="0"/>
              <a:t>ведут к успеху в контакте. </a:t>
            </a:r>
          </a:p>
          <a:p>
            <a:pPr marL="0" indent="0">
              <a:buNone/>
            </a:pPr>
            <a:r>
              <a:rPr lang="ru-RU" dirty="0"/>
              <a:t>  Старайтесь во всех случаях спасти престиж </a:t>
            </a:r>
          </a:p>
          <a:p>
            <a:pPr marL="0" indent="0">
              <a:buNone/>
            </a:pPr>
            <a:r>
              <a:rPr lang="ru-RU" dirty="0"/>
              <a:t>оппонента, и он с радостью будет выполнять </a:t>
            </a:r>
          </a:p>
          <a:p>
            <a:pPr marL="0" indent="0">
              <a:buNone/>
            </a:pPr>
            <a:r>
              <a:rPr lang="ru-RU" dirty="0"/>
              <a:t>Ваши указания. Всегда подмечайте у ученика </a:t>
            </a:r>
          </a:p>
          <a:p>
            <a:pPr marL="0" indent="0">
              <a:buNone/>
            </a:pPr>
            <a:r>
              <a:rPr lang="ru-RU" dirty="0"/>
              <a:t>достоинства и они, рано или поздно, проявятся. </a:t>
            </a:r>
          </a:p>
        </p:txBody>
      </p:sp>
    </p:spTree>
    <p:extLst>
      <p:ext uri="{BB962C8B-B14F-4D97-AF65-F5344CB8AC3E}">
        <p14:creationId xmlns:p14="http://schemas.microsoft.com/office/powerpoint/2010/main" val="27779108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91138"/>
          </a:xfrm>
        </p:spPr>
        <p:txBody>
          <a:bodyPr>
            <a:normAutofit fontScale="90000"/>
          </a:bodyPr>
          <a:lstStyle/>
          <a:p>
            <a:endParaRPr lang="ru-RU" dirty="0"/>
          </a:p>
        </p:txBody>
      </p:sp>
      <p:sp>
        <p:nvSpPr>
          <p:cNvPr id="3" name="Объект 2"/>
          <p:cNvSpPr>
            <a:spLocks noGrp="1"/>
          </p:cNvSpPr>
          <p:nvPr>
            <p:ph idx="1"/>
          </p:nvPr>
        </p:nvSpPr>
        <p:spPr>
          <a:xfrm>
            <a:off x="899592" y="1136072"/>
            <a:ext cx="7496263" cy="5029231"/>
          </a:xfrm>
        </p:spPr>
        <p:txBody>
          <a:bodyPr>
            <a:normAutofit fontScale="62500" lnSpcReduction="20000"/>
          </a:bodyPr>
          <a:lstStyle/>
          <a:p>
            <a:pPr marL="0" indent="0">
              <a:buNone/>
            </a:pPr>
            <a:r>
              <a:rPr lang="ru-RU" dirty="0"/>
              <a:t>• </a:t>
            </a:r>
            <a:r>
              <a:rPr lang="ru-RU" b="1" dirty="0"/>
              <a:t>Помните о такте. </a:t>
            </a:r>
            <a:r>
              <a:rPr lang="ru-RU" dirty="0"/>
              <a:t>Не вмешивайтесь без надобности в дела </a:t>
            </a:r>
          </a:p>
          <a:p>
            <a:pPr marL="0" indent="0">
              <a:buNone/>
            </a:pPr>
            <a:r>
              <a:rPr lang="ru-RU" dirty="0"/>
              <a:t>воспитанников. Не повторяйте критических замечаний, если </a:t>
            </a:r>
          </a:p>
          <a:p>
            <a:pPr marL="0" indent="0">
              <a:buNone/>
            </a:pPr>
            <a:r>
              <a:rPr lang="ru-RU" dirty="0"/>
              <a:t>недостатки уже устранены. </a:t>
            </a:r>
          </a:p>
          <a:p>
            <a:pPr marL="0" indent="0">
              <a:buNone/>
            </a:pPr>
            <a:r>
              <a:rPr lang="ru-RU" dirty="0"/>
              <a:t>Не забывайте, что основа такта – выдержка и уравновешенность </a:t>
            </a:r>
          </a:p>
          <a:p>
            <a:pPr marL="0" indent="0">
              <a:buNone/>
            </a:pPr>
            <a:r>
              <a:rPr lang="ru-RU" dirty="0"/>
              <a:t>педагога. </a:t>
            </a:r>
          </a:p>
          <a:p>
            <a:pPr marL="0" indent="0">
              <a:buNone/>
            </a:pPr>
            <a:r>
              <a:rPr lang="ru-RU" dirty="0"/>
              <a:t>• </a:t>
            </a:r>
            <a:r>
              <a:rPr lang="ru-RU" b="1" dirty="0"/>
              <a:t>Будьте общительными. </a:t>
            </a:r>
            <a:r>
              <a:rPr lang="ru-RU" dirty="0"/>
              <a:t>Помните, что общительность в большинстве </a:t>
            </a:r>
          </a:p>
          <a:p>
            <a:pPr marL="0" indent="0">
              <a:buNone/>
            </a:pPr>
            <a:r>
              <a:rPr lang="ru-RU" dirty="0"/>
              <a:t>случаев гарантирует успех. Общительность формируется только в </a:t>
            </a:r>
          </a:p>
          <a:p>
            <a:pPr marL="0" indent="0">
              <a:buNone/>
            </a:pPr>
            <a:r>
              <a:rPr lang="ru-RU" dirty="0"/>
              <a:t>процессе конкретных взаимоотношений со многими людьми. </a:t>
            </a:r>
          </a:p>
          <a:p>
            <a:pPr marL="0" indent="0">
              <a:buNone/>
            </a:pPr>
            <a:r>
              <a:rPr lang="ru-RU" dirty="0"/>
              <a:t>Насколько легче станет работать в коллективе, быстрее установиться </a:t>
            </a:r>
          </a:p>
          <a:p>
            <a:pPr marL="0" indent="0">
              <a:buNone/>
            </a:pPr>
            <a:r>
              <a:rPr lang="ru-RU" dirty="0"/>
              <a:t>контакт с обучающими, родителями воспитанников, если Вы </a:t>
            </a:r>
          </a:p>
          <a:p>
            <a:pPr marL="0" indent="0">
              <a:buNone/>
            </a:pPr>
            <a:r>
              <a:rPr lang="ru-RU" dirty="0"/>
              <a:t>овладеете умением общаться с людьми. Также полезно знать и </a:t>
            </a:r>
          </a:p>
          <a:p>
            <a:pPr marL="0" indent="0">
              <a:buNone/>
            </a:pPr>
            <a:r>
              <a:rPr lang="ru-RU" dirty="0"/>
              <a:t>представлять, как трудно жить и работать в коллективе, если не </a:t>
            </a:r>
          </a:p>
          <a:p>
            <a:pPr marL="0" indent="0">
              <a:buNone/>
            </a:pPr>
            <a:r>
              <a:rPr lang="ru-RU" dirty="0"/>
              <a:t>сможешь установить добрые отношения с окружающими, не </a:t>
            </a:r>
          </a:p>
          <a:p>
            <a:pPr marL="0" indent="0">
              <a:buNone/>
            </a:pPr>
            <a:r>
              <a:rPr lang="ru-RU" dirty="0"/>
              <a:t>овладевшими умением общаться. </a:t>
            </a:r>
          </a:p>
          <a:p>
            <a:pPr marL="0" indent="0">
              <a:buNone/>
            </a:pPr>
            <a:r>
              <a:rPr lang="ru-RU" dirty="0"/>
              <a:t>• </a:t>
            </a:r>
            <a:r>
              <a:rPr lang="ru-RU" b="1" dirty="0"/>
              <a:t>Будьте добрыми. </a:t>
            </a:r>
            <a:r>
              <a:rPr lang="ru-RU" dirty="0"/>
              <a:t>Не позволяйте себя расстраивать из – за пустяков. </a:t>
            </a:r>
          </a:p>
          <a:p>
            <a:pPr marL="0" indent="0">
              <a:buNone/>
            </a:pPr>
            <a:r>
              <a:rPr lang="ru-RU" dirty="0"/>
              <a:t>Дети не любят несчастных людей, органически не выносят постоянно </a:t>
            </a:r>
          </a:p>
          <a:p>
            <a:pPr marL="0" indent="0">
              <a:buNone/>
            </a:pPr>
            <a:r>
              <a:rPr lang="ru-RU" dirty="0"/>
              <a:t>озабоченных чем – то педагогов. Помните, что неудачи, личные </a:t>
            </a:r>
          </a:p>
          <a:p>
            <a:pPr marL="0" indent="0">
              <a:buNone/>
            </a:pPr>
            <a:r>
              <a:rPr lang="ru-RU" dirty="0"/>
              <a:t>несчастья мы всегда преувеличиваем. В трудных ситуациях думайте о </a:t>
            </a:r>
          </a:p>
          <a:p>
            <a:pPr marL="0" indent="0">
              <a:buNone/>
            </a:pPr>
            <a:r>
              <a:rPr lang="ru-RU" dirty="0"/>
              <a:t>будущем, занимайтесь делом – это лучшие способы победить </a:t>
            </a:r>
          </a:p>
          <a:p>
            <a:pPr marL="0" indent="0">
              <a:buNone/>
            </a:pPr>
            <a:r>
              <a:rPr lang="ru-RU" dirty="0"/>
              <a:t>свое несчастье, изгнать дух уныния. Никто не может принести нам </a:t>
            </a:r>
          </a:p>
          <a:p>
            <a:pPr marL="0" indent="0">
              <a:buNone/>
            </a:pPr>
            <a:r>
              <a:rPr lang="ru-RU" dirty="0"/>
              <a:t>душевное спокойствие, кроме нас самих.</a:t>
            </a:r>
          </a:p>
        </p:txBody>
      </p:sp>
    </p:spTree>
    <p:extLst>
      <p:ext uri="{BB962C8B-B14F-4D97-AF65-F5344CB8AC3E}">
        <p14:creationId xmlns:p14="http://schemas.microsoft.com/office/powerpoint/2010/main" val="711594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836712"/>
            <a:ext cx="6965245" cy="739210"/>
          </a:xfrm>
        </p:spPr>
        <p:txBody>
          <a:bodyPr>
            <a:normAutofit fontScale="90000"/>
          </a:bodyPr>
          <a:lstStyle/>
          <a:p>
            <a:r>
              <a:rPr lang="ru-RU" b="1" dirty="0">
                <a:solidFill>
                  <a:srgbClr val="FF0000"/>
                </a:solidFill>
                <a:latin typeface="Times New Roman" pitchFamily="18" charset="0"/>
                <a:cs typeface="Times New Roman" pitchFamily="18" charset="0"/>
              </a:rPr>
              <a:t>Вывод:</a:t>
            </a:r>
            <a:br>
              <a:rPr lang="ru-RU" b="1" dirty="0">
                <a:solidFill>
                  <a:srgbClr val="00FF00"/>
                </a:solidFill>
                <a:latin typeface="Times New Roman" pitchFamily="18" charset="0"/>
                <a:cs typeface="Times New Roman" pitchFamily="18" charset="0"/>
              </a:rPr>
            </a:br>
            <a:endParaRPr lang="ru-RU" dirty="0"/>
          </a:p>
        </p:txBody>
      </p:sp>
      <p:sp>
        <p:nvSpPr>
          <p:cNvPr id="3" name="Объект 2"/>
          <p:cNvSpPr>
            <a:spLocks noGrp="1"/>
          </p:cNvSpPr>
          <p:nvPr>
            <p:ph idx="1"/>
          </p:nvPr>
        </p:nvSpPr>
        <p:spPr>
          <a:xfrm>
            <a:off x="1043608" y="1484784"/>
            <a:ext cx="7200800" cy="4536504"/>
          </a:xfrm>
        </p:spPr>
        <p:txBody>
          <a:bodyPr>
            <a:normAutofit fontScale="92500" lnSpcReduction="10000"/>
          </a:bodyPr>
          <a:lstStyle/>
          <a:p>
            <a:pPr>
              <a:lnSpc>
                <a:spcPct val="80000"/>
              </a:lnSpc>
              <a:buNone/>
              <a:defRPr/>
            </a:pPr>
            <a:r>
              <a:rPr lang="ru-RU" dirty="0">
                <a:solidFill>
                  <a:schemeClr val="tx1">
                    <a:lumMod val="95000"/>
                    <a:lumOff val="5000"/>
                  </a:schemeClr>
                </a:solidFill>
              </a:rPr>
              <a:t>1</a:t>
            </a:r>
            <a:r>
              <a:rPr lang="ru-RU" dirty="0">
                <a:solidFill>
                  <a:schemeClr val="tx1">
                    <a:lumMod val="95000"/>
                    <a:lumOff val="5000"/>
                  </a:schemeClr>
                </a:solidFill>
                <a:latin typeface="Arial" charset="0"/>
              </a:rPr>
              <a:t> </a:t>
            </a:r>
            <a:r>
              <a:rPr lang="ru-RU" dirty="0">
                <a:solidFill>
                  <a:schemeClr val="tx1">
                    <a:lumMod val="95000"/>
                    <a:lumOff val="5000"/>
                  </a:schemeClr>
                </a:solidFill>
              </a:rPr>
              <a:t>.</a:t>
            </a:r>
            <a:r>
              <a:rPr lang="ru-RU" dirty="0">
                <a:solidFill>
                  <a:schemeClr val="tx1">
                    <a:lumMod val="95000"/>
                    <a:lumOff val="5000"/>
                  </a:schemeClr>
                </a:solidFill>
                <a:latin typeface="Times New Roman" pitchFamily="18" charset="0"/>
                <a:cs typeface="Times New Roman" pitchFamily="18" charset="0"/>
              </a:rPr>
              <a:t>Трудные ситуации  на уроках, особенно в подростковых классах, признаются типичными, закономерными.</a:t>
            </a:r>
          </a:p>
          <a:p>
            <a:pPr>
              <a:lnSpc>
                <a:spcPct val="80000"/>
              </a:lnSpc>
              <a:buNone/>
              <a:defRPr/>
            </a:pPr>
            <a:r>
              <a:rPr lang="ru-RU" dirty="0">
                <a:solidFill>
                  <a:schemeClr val="tx1">
                    <a:lumMod val="95000"/>
                    <a:lumOff val="5000"/>
                  </a:schemeClr>
                </a:solidFill>
                <a:latin typeface="Times New Roman" pitchFamily="18" charset="0"/>
                <a:cs typeface="Times New Roman" pitchFamily="18" charset="0"/>
              </a:rPr>
              <a:t>2.Для их разрешения:</a:t>
            </a:r>
          </a:p>
          <a:p>
            <a:pPr>
              <a:lnSpc>
                <a:spcPct val="80000"/>
              </a:lnSpc>
              <a:buNone/>
              <a:defRPr/>
            </a:pPr>
            <a:r>
              <a:rPr lang="ru-RU" dirty="0">
                <a:solidFill>
                  <a:schemeClr val="tx1">
                    <a:lumMod val="95000"/>
                    <a:lumOff val="5000"/>
                  </a:schemeClr>
                </a:solidFill>
                <a:latin typeface="Times New Roman" pitchFamily="18" charset="0"/>
                <a:cs typeface="Times New Roman" pitchFamily="18" charset="0"/>
              </a:rPr>
              <a:t>-  учителю надо уметь  организовать коллективную учебную деятельность школьников;</a:t>
            </a:r>
          </a:p>
          <a:p>
            <a:pPr>
              <a:lnSpc>
                <a:spcPct val="80000"/>
              </a:lnSpc>
              <a:buNone/>
              <a:defRPr/>
            </a:pPr>
            <a:r>
              <a:rPr lang="ru-RU" dirty="0">
                <a:solidFill>
                  <a:schemeClr val="tx1">
                    <a:lumMod val="95000"/>
                    <a:lumOff val="5000"/>
                  </a:schemeClr>
                </a:solidFill>
                <a:latin typeface="Times New Roman" pitchFamily="18" charset="0"/>
                <a:cs typeface="Times New Roman" pitchFamily="18" charset="0"/>
              </a:rPr>
              <a:t>-   трудные ситуации доходят до конфликта, как правило, с трудными школьниками;</a:t>
            </a:r>
          </a:p>
          <a:p>
            <a:pPr>
              <a:lnSpc>
                <a:spcPct val="80000"/>
              </a:lnSpc>
              <a:buNone/>
              <a:defRPr/>
            </a:pPr>
            <a:r>
              <a:rPr lang="ru-RU" dirty="0">
                <a:solidFill>
                  <a:schemeClr val="tx1">
                    <a:lumMod val="95000"/>
                    <a:lumOff val="5000"/>
                  </a:schemeClr>
                </a:solidFill>
                <a:latin typeface="Times New Roman" pitchFamily="18" charset="0"/>
                <a:cs typeface="Times New Roman" pitchFamily="18" charset="0"/>
              </a:rPr>
              <a:t>-   педагогу лучше изучить именно таких учеников, проявить к ним внимание и индивидуальный подход;</a:t>
            </a:r>
          </a:p>
          <a:p>
            <a:pPr>
              <a:lnSpc>
                <a:spcPct val="80000"/>
              </a:lnSpc>
              <a:buNone/>
              <a:defRPr/>
            </a:pPr>
            <a:r>
              <a:rPr lang="ru-RU" dirty="0">
                <a:solidFill>
                  <a:schemeClr val="tx1">
                    <a:lumMod val="95000"/>
                    <a:lumOff val="5000"/>
                  </a:schemeClr>
                </a:solidFill>
                <a:latin typeface="Times New Roman" pitchFamily="18" charset="0"/>
                <a:cs typeface="Times New Roman" pitchFamily="18" charset="0"/>
              </a:rPr>
              <a:t>-   нельзя наказывать за поведение плохими отметками по предмету — это приведёт к затяжному личностному конфликту с учителем и вызовет снижение интереса у ученика к предмету;</a:t>
            </a:r>
          </a:p>
          <a:p>
            <a:pPr>
              <a:lnSpc>
                <a:spcPct val="80000"/>
              </a:lnSpc>
              <a:buNone/>
              <a:defRPr/>
            </a:pPr>
            <a:r>
              <a:rPr lang="ru-RU" dirty="0">
                <a:solidFill>
                  <a:schemeClr val="tx1">
                    <a:lumMod val="95000"/>
                    <a:lumOff val="5000"/>
                  </a:schemeClr>
                </a:solidFill>
                <a:latin typeface="Times New Roman" pitchFamily="18" charset="0"/>
                <a:cs typeface="Times New Roman" pitchFamily="18" charset="0"/>
              </a:rPr>
              <a:t>-   предупредить конфликт, разрешить его на уровне педагогической ситуации — это наиболее оптимальный для обоих сторон выход из трудной ситуации.</a:t>
            </a:r>
          </a:p>
          <a:p>
            <a:endParaRPr lang="ru-RU" dirty="0"/>
          </a:p>
        </p:txBody>
      </p:sp>
    </p:spTree>
    <p:extLst>
      <p:ext uri="{BB962C8B-B14F-4D97-AF65-F5344CB8AC3E}">
        <p14:creationId xmlns:p14="http://schemas.microsoft.com/office/powerpoint/2010/main" val="17927642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FF0000"/>
                </a:solidFill>
                <a:latin typeface="Times New Roman" pitchFamily="18" charset="0"/>
                <a:cs typeface="Times New Roman" pitchFamily="18" charset="0"/>
              </a:rPr>
              <a:t>Тест «Оцените уровень  своей конфликтности» </a:t>
            </a:r>
            <a:endParaRPr lang="ru-RU" sz="32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997527" y="2119257"/>
            <a:ext cx="7093527" cy="3603812"/>
          </a:xfrm>
        </p:spPr>
        <p:txBody>
          <a:bodyPr>
            <a:normAutofit fontScale="92500" lnSpcReduction="20000"/>
          </a:bodyPr>
          <a:lstStyle/>
          <a:p>
            <a:pPr marL="990600" lvl="1" indent="-533400">
              <a:lnSpc>
                <a:spcPct val="80000"/>
              </a:lnSpc>
              <a:buFont typeface="Times New Roman" pitchFamily="18" charset="0"/>
              <a:buNone/>
            </a:pPr>
            <a:r>
              <a:rPr lang="ru-RU" sz="2000" dirty="0">
                <a:latin typeface="Times New Roman" pitchFamily="18" charset="0"/>
              </a:rPr>
              <a:t>1.В общественном транспорте начался спор на повышенных тонах. Ваша реакция?</a:t>
            </a:r>
          </a:p>
          <a:p>
            <a:pPr marL="609600" indent="-609600">
              <a:lnSpc>
                <a:spcPct val="80000"/>
              </a:lnSpc>
              <a:buFont typeface="Times New Roman" pitchFamily="18" charset="0"/>
              <a:buNone/>
            </a:pPr>
            <a:r>
              <a:rPr lang="ru-RU" sz="2000" dirty="0">
                <a:latin typeface="Times New Roman" pitchFamily="18" charset="0"/>
              </a:rPr>
              <a:t>          а) не принимаю участие;</a:t>
            </a:r>
          </a:p>
          <a:p>
            <a:pPr marL="609600" indent="-609600">
              <a:lnSpc>
                <a:spcPct val="80000"/>
              </a:lnSpc>
              <a:buFont typeface="Times New Roman" pitchFamily="18" charset="0"/>
              <a:buNone/>
            </a:pPr>
            <a:r>
              <a:rPr lang="ru-RU" sz="2000" dirty="0">
                <a:latin typeface="Times New Roman" pitchFamily="18" charset="0"/>
              </a:rPr>
              <a:t>          б) кратко высказываюсь в защиту стороны, которую считаю правой;</a:t>
            </a:r>
          </a:p>
          <a:p>
            <a:pPr marL="609600" indent="-609600">
              <a:lnSpc>
                <a:spcPct val="80000"/>
              </a:lnSpc>
              <a:buFont typeface="Times New Roman" pitchFamily="18" charset="0"/>
              <a:buNone/>
            </a:pPr>
            <a:r>
              <a:rPr lang="ru-RU" sz="2000" dirty="0">
                <a:latin typeface="Times New Roman" pitchFamily="18" charset="0"/>
              </a:rPr>
              <a:t>          в) активно вмешиваюсь, чем « вызываю огонь на себя»</a:t>
            </a:r>
          </a:p>
          <a:p>
            <a:pPr marL="609600" indent="-609600">
              <a:lnSpc>
                <a:spcPct val="80000"/>
              </a:lnSpc>
              <a:buFont typeface="Times New Roman" pitchFamily="18" charset="0"/>
              <a:buNone/>
            </a:pPr>
            <a:r>
              <a:rPr lang="ru-RU" sz="2000" dirty="0">
                <a:latin typeface="Times New Roman" pitchFamily="18" charset="0"/>
              </a:rPr>
              <a:t>        2.Выступаете ли вы на собраниях с критикой?</a:t>
            </a:r>
          </a:p>
          <a:p>
            <a:pPr marL="609600" indent="-609600">
              <a:lnSpc>
                <a:spcPct val="80000"/>
              </a:lnSpc>
              <a:buFont typeface="Times New Roman" pitchFamily="18" charset="0"/>
              <a:buNone/>
            </a:pPr>
            <a:r>
              <a:rPr lang="ru-RU" sz="2000" dirty="0">
                <a:latin typeface="Times New Roman" pitchFamily="18" charset="0"/>
              </a:rPr>
              <a:t>          а) нет;</a:t>
            </a:r>
          </a:p>
          <a:p>
            <a:pPr marL="609600" indent="-609600">
              <a:lnSpc>
                <a:spcPct val="80000"/>
              </a:lnSpc>
              <a:buFont typeface="Times New Roman" pitchFamily="18" charset="0"/>
              <a:buNone/>
            </a:pPr>
            <a:r>
              <a:rPr lang="ru-RU" sz="2000" dirty="0">
                <a:latin typeface="Times New Roman" pitchFamily="18" charset="0"/>
              </a:rPr>
              <a:t>          б) только, если имею для этого веские основания;</a:t>
            </a:r>
          </a:p>
          <a:p>
            <a:pPr marL="609600" indent="-609600">
              <a:lnSpc>
                <a:spcPct val="80000"/>
              </a:lnSpc>
              <a:buFont typeface="Times New Roman" pitchFamily="18" charset="0"/>
              <a:buNone/>
            </a:pPr>
            <a:r>
              <a:rPr lang="ru-RU" sz="2000" dirty="0">
                <a:latin typeface="Times New Roman" pitchFamily="18" charset="0"/>
              </a:rPr>
              <a:t>          в) критикую по любому поводу не только начальство, но и тех, кто его защищает.</a:t>
            </a:r>
          </a:p>
          <a:p>
            <a:pPr marL="609600" indent="-609600">
              <a:lnSpc>
                <a:spcPct val="80000"/>
              </a:lnSpc>
              <a:buFont typeface="Times New Roman" pitchFamily="18" charset="0"/>
              <a:buNone/>
            </a:pPr>
            <a:r>
              <a:rPr lang="ru-RU" sz="2000" dirty="0">
                <a:latin typeface="Times New Roman" pitchFamily="18" charset="0"/>
              </a:rPr>
              <a:t>        3.Часто ли спорите с друзьями?</a:t>
            </a:r>
          </a:p>
          <a:p>
            <a:pPr marL="609600" indent="-609600">
              <a:lnSpc>
                <a:spcPct val="80000"/>
              </a:lnSpc>
              <a:buFont typeface="Times New Roman" pitchFamily="18" charset="0"/>
              <a:buNone/>
            </a:pPr>
            <a:r>
              <a:rPr lang="ru-RU" sz="2000" dirty="0">
                <a:latin typeface="Times New Roman" pitchFamily="18" charset="0"/>
              </a:rPr>
              <a:t>          а) только, если люди необидчивые;</a:t>
            </a:r>
          </a:p>
          <a:p>
            <a:pPr marL="609600" indent="-609600">
              <a:lnSpc>
                <a:spcPct val="80000"/>
              </a:lnSpc>
              <a:buFont typeface="Times New Roman" pitchFamily="18" charset="0"/>
              <a:buNone/>
            </a:pPr>
            <a:r>
              <a:rPr lang="ru-RU" sz="2000" dirty="0">
                <a:latin typeface="Times New Roman" pitchFamily="18" charset="0"/>
              </a:rPr>
              <a:t>          б) лишь по принципиальным вопросам;</a:t>
            </a:r>
          </a:p>
          <a:p>
            <a:pPr marL="609600" indent="-609600">
              <a:lnSpc>
                <a:spcPct val="80000"/>
              </a:lnSpc>
              <a:buFont typeface="Times New Roman" pitchFamily="18" charset="0"/>
              <a:buNone/>
            </a:pPr>
            <a:r>
              <a:rPr lang="ru-RU" sz="2000" dirty="0">
                <a:latin typeface="Times New Roman" pitchFamily="18" charset="0"/>
              </a:rPr>
              <a:t>          в) споры – моя стихия.</a:t>
            </a:r>
          </a:p>
          <a:p>
            <a:endParaRPr lang="ru-RU" dirty="0"/>
          </a:p>
        </p:txBody>
      </p:sp>
    </p:spTree>
    <p:extLst>
      <p:ext uri="{BB962C8B-B14F-4D97-AF65-F5344CB8AC3E}">
        <p14:creationId xmlns:p14="http://schemas.microsoft.com/office/powerpoint/2010/main" val="25706683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95023" y="817583"/>
            <a:ext cx="6965245" cy="163146"/>
          </a:xfrm>
          <a:noFill/>
          <a:extLst>
            <a:ext uri="{909E8E84-426E-40DD-AFC4-6F175D3DCCD1}">
              <a14:hiddenFill xmlns:a14="http://schemas.microsoft.com/office/drawing/2010/main">
                <a:solidFill>
                  <a:srgbClr val="FFFFFF"/>
                </a:solidFill>
              </a14:hiddenFill>
            </a:ext>
          </a:extLst>
        </p:spPr>
        <p:txBody>
          <a:bodyPr>
            <a:normAutofit fontScale="90000"/>
          </a:bodyPr>
          <a:lstStyle/>
          <a:p>
            <a:endParaRPr lang="ru-RU" dirty="0">
              <a:effectLst/>
            </a:endParaRPr>
          </a:p>
        </p:txBody>
      </p:sp>
      <p:sp>
        <p:nvSpPr>
          <p:cNvPr id="20483" name="Rectangle 3"/>
          <p:cNvSpPr>
            <a:spLocks noGrp="1" noChangeArrowheads="1"/>
          </p:cNvSpPr>
          <p:nvPr>
            <p:ph type="body" idx="1"/>
          </p:nvPr>
        </p:nvSpPr>
        <p:spPr>
          <a:xfrm>
            <a:off x="457200" y="1268760"/>
            <a:ext cx="8226425" cy="5589240"/>
          </a:xfrm>
          <a:noFill/>
          <a:extLst>
            <a:ext uri="{909E8E84-426E-40DD-AFC4-6F175D3DCCD1}">
              <a14:hiddenFill xmlns:a14="http://schemas.microsoft.com/office/drawing/2010/main">
                <a:solidFill>
                  <a:srgbClr val="FFFFFF"/>
                </a:solidFill>
              </a14:hiddenFill>
            </a:ext>
          </a:extLst>
        </p:spPr>
        <p:txBody>
          <a:bodyPr/>
          <a:lstStyle/>
          <a:p>
            <a:pPr marL="609600" indent="-609600">
              <a:lnSpc>
                <a:spcPct val="80000"/>
              </a:lnSpc>
              <a:buFont typeface="Times New Roman" pitchFamily="18" charset="0"/>
              <a:buNone/>
            </a:pPr>
            <a:r>
              <a:rPr lang="ru-RU" sz="2000" dirty="0">
                <a:effectLst/>
                <a:latin typeface="Times New Roman" pitchFamily="18" charset="0"/>
                <a:cs typeface="Times New Roman" pitchFamily="18" charset="0"/>
              </a:rPr>
              <a:t>       4.Очереди, к сожалению, прочно вошли в нашу жизнь. Как вы реагируете, если кто – то </a:t>
            </a:r>
            <a:r>
              <a:rPr lang="ru-RU" sz="2000" dirty="0">
                <a:latin typeface="Times New Roman" pitchFamily="18" charset="0"/>
                <a:cs typeface="Times New Roman" pitchFamily="18" charset="0"/>
              </a:rPr>
              <a:t>пытается встать </a:t>
            </a:r>
            <a:r>
              <a:rPr lang="ru-RU" sz="2000" dirty="0">
                <a:effectLst/>
                <a:latin typeface="Times New Roman" pitchFamily="18" charset="0"/>
                <a:cs typeface="Times New Roman" pitchFamily="18" charset="0"/>
              </a:rPr>
              <a:t>в обход?</a:t>
            </a:r>
          </a:p>
          <a:p>
            <a:pPr marL="609600" indent="-609600">
              <a:lnSpc>
                <a:spcPct val="80000"/>
              </a:lnSpc>
              <a:buFont typeface="Times New Roman" pitchFamily="18" charset="0"/>
              <a:buNone/>
            </a:pPr>
            <a:r>
              <a:rPr lang="ru-RU" sz="2000" dirty="0">
                <a:effectLst/>
                <a:latin typeface="Times New Roman" pitchFamily="18" charset="0"/>
                <a:cs typeface="Times New Roman" pitchFamily="18" charset="0"/>
              </a:rPr>
              <a:t>          а) возмущаюсь в душе, но молчу: себе дороже;</a:t>
            </a:r>
          </a:p>
          <a:p>
            <a:pPr marL="609600" indent="-609600">
              <a:lnSpc>
                <a:spcPct val="80000"/>
              </a:lnSpc>
              <a:buFont typeface="Times New Roman" pitchFamily="18" charset="0"/>
              <a:buNone/>
            </a:pPr>
            <a:r>
              <a:rPr lang="ru-RU" sz="2000" dirty="0">
                <a:effectLst/>
                <a:latin typeface="Times New Roman" pitchFamily="18" charset="0"/>
                <a:cs typeface="Times New Roman" pitchFamily="18" charset="0"/>
              </a:rPr>
              <a:t>          б) делаю замечание;</a:t>
            </a:r>
          </a:p>
          <a:p>
            <a:pPr marL="609600" indent="-609600">
              <a:lnSpc>
                <a:spcPct val="80000"/>
              </a:lnSpc>
              <a:buFont typeface="Times New Roman" pitchFamily="18" charset="0"/>
              <a:buNone/>
            </a:pPr>
            <a:r>
              <a:rPr lang="ru-RU" sz="2000" dirty="0">
                <a:effectLst/>
                <a:latin typeface="Times New Roman" pitchFamily="18" charset="0"/>
                <a:cs typeface="Times New Roman" pitchFamily="18" charset="0"/>
              </a:rPr>
              <a:t>          в) провожу  вперёд и начинаю наблюдать за порядком.</a:t>
            </a:r>
          </a:p>
          <a:p>
            <a:pPr marL="609600" indent="-609600">
              <a:lnSpc>
                <a:spcPct val="80000"/>
              </a:lnSpc>
              <a:buFont typeface="Times New Roman" pitchFamily="18" charset="0"/>
              <a:buNone/>
            </a:pPr>
            <a:r>
              <a:rPr lang="ru-RU" sz="2000" dirty="0">
                <a:effectLst/>
                <a:latin typeface="Times New Roman" pitchFamily="18" charset="0"/>
                <a:cs typeface="Times New Roman" pitchFamily="18" charset="0"/>
              </a:rPr>
              <a:t>        5.Дома  на обед подали недосолённое блюдо. Ваша реакция?</a:t>
            </a:r>
          </a:p>
          <a:p>
            <a:pPr marL="609600" indent="-609600">
              <a:lnSpc>
                <a:spcPct val="80000"/>
              </a:lnSpc>
              <a:buFont typeface="Times New Roman" pitchFamily="18" charset="0"/>
              <a:buNone/>
            </a:pPr>
            <a:r>
              <a:rPr lang="ru-RU" sz="2000" dirty="0">
                <a:effectLst/>
                <a:latin typeface="Times New Roman" pitchFamily="18" charset="0"/>
                <a:cs typeface="Times New Roman" pitchFamily="18" charset="0"/>
              </a:rPr>
              <a:t>          а) не буду поднимать бучу из – за пустяков;</a:t>
            </a:r>
          </a:p>
          <a:p>
            <a:pPr marL="609600" indent="-609600">
              <a:lnSpc>
                <a:spcPct val="80000"/>
              </a:lnSpc>
              <a:buFont typeface="Times New Roman" pitchFamily="18" charset="0"/>
              <a:buNone/>
            </a:pPr>
            <a:r>
              <a:rPr lang="ru-RU" sz="2000" dirty="0">
                <a:effectLst/>
                <a:latin typeface="Times New Roman" pitchFamily="18" charset="0"/>
                <a:cs typeface="Times New Roman" pitchFamily="18" charset="0"/>
              </a:rPr>
              <a:t>          б) молча, возьму солонку;</a:t>
            </a:r>
          </a:p>
          <a:p>
            <a:pPr marL="609600" indent="-609600">
              <a:lnSpc>
                <a:spcPct val="80000"/>
              </a:lnSpc>
              <a:buFont typeface="Times New Roman" pitchFamily="18" charset="0"/>
              <a:buNone/>
            </a:pPr>
            <a:r>
              <a:rPr lang="ru-RU" sz="2000" dirty="0">
                <a:effectLst/>
                <a:latin typeface="Times New Roman" pitchFamily="18" charset="0"/>
                <a:cs typeface="Times New Roman" pitchFamily="18" charset="0"/>
              </a:rPr>
              <a:t>          в) не удержусь от едких замечаний,  и быть может, демонстративно откажусь от еды.</a:t>
            </a:r>
          </a:p>
          <a:p>
            <a:pPr marL="609600" indent="-609600">
              <a:lnSpc>
                <a:spcPct val="80000"/>
              </a:lnSpc>
              <a:buFont typeface="Times New Roman" pitchFamily="18" charset="0"/>
              <a:buNone/>
            </a:pPr>
            <a:r>
              <a:rPr lang="ru-RU" sz="2000" dirty="0">
                <a:effectLst/>
                <a:latin typeface="Times New Roman" pitchFamily="18" charset="0"/>
                <a:cs typeface="Times New Roman" pitchFamily="18" charset="0"/>
              </a:rPr>
              <a:t>        6.Если на улице, в транспорте вам наступили на ногу…</a:t>
            </a:r>
          </a:p>
          <a:p>
            <a:pPr marL="609600" indent="-609600">
              <a:lnSpc>
                <a:spcPct val="80000"/>
              </a:lnSpc>
              <a:buFont typeface="Times New Roman" pitchFamily="18" charset="0"/>
              <a:buNone/>
            </a:pPr>
            <a:r>
              <a:rPr lang="ru-RU" sz="2000" dirty="0">
                <a:effectLst/>
                <a:latin typeface="Times New Roman" pitchFamily="18" charset="0"/>
                <a:cs typeface="Times New Roman" pitchFamily="18" charset="0"/>
              </a:rPr>
              <a:t>          а) с возмущением посмотрю на обидчика;</a:t>
            </a:r>
          </a:p>
          <a:p>
            <a:pPr marL="609600" indent="-609600">
              <a:lnSpc>
                <a:spcPct val="80000"/>
              </a:lnSpc>
              <a:buFont typeface="Times New Roman" pitchFamily="18" charset="0"/>
              <a:buNone/>
            </a:pPr>
            <a:r>
              <a:rPr lang="ru-RU" sz="2000" dirty="0">
                <a:effectLst/>
                <a:latin typeface="Times New Roman" pitchFamily="18" charset="0"/>
                <a:cs typeface="Times New Roman" pitchFamily="18" charset="0"/>
              </a:rPr>
              <a:t>          б) сухо сделаю замечание;</a:t>
            </a:r>
          </a:p>
          <a:p>
            <a:pPr marL="609600" indent="-609600">
              <a:lnSpc>
                <a:spcPct val="80000"/>
              </a:lnSpc>
              <a:buFont typeface="Times New Roman" pitchFamily="18" charset="0"/>
              <a:buNone/>
            </a:pPr>
            <a:r>
              <a:rPr lang="ru-RU" sz="2000" dirty="0">
                <a:effectLst/>
                <a:latin typeface="Times New Roman" pitchFamily="18" charset="0"/>
                <a:cs typeface="Times New Roman" pitchFamily="18" charset="0"/>
              </a:rPr>
              <a:t>          в) выскажусь, не стесняясь в выражениях!</a:t>
            </a:r>
          </a:p>
        </p:txBody>
      </p:sp>
    </p:spTree>
    <p:extLst>
      <p:ext uri="{BB962C8B-B14F-4D97-AF65-F5344CB8AC3E}">
        <p14:creationId xmlns:p14="http://schemas.microsoft.com/office/powerpoint/2010/main" val="2836373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193800"/>
          </a:xfrm>
        </p:spPr>
        <p:txBody>
          <a:bodyPr>
            <a:normAutofit fontScale="90000"/>
          </a:bodyPr>
          <a:lstStyle/>
          <a:p>
            <a:endParaRPr lang="ru-RU" dirty="0"/>
          </a:p>
        </p:txBody>
      </p:sp>
      <p:sp>
        <p:nvSpPr>
          <p:cNvPr id="3" name="Объект 2"/>
          <p:cNvSpPr>
            <a:spLocks noGrp="1"/>
          </p:cNvSpPr>
          <p:nvPr>
            <p:ph idx="1"/>
          </p:nvPr>
        </p:nvSpPr>
        <p:spPr>
          <a:xfrm>
            <a:off x="1259632" y="1274618"/>
            <a:ext cx="6399813" cy="4448451"/>
          </a:xfrm>
        </p:spPr>
        <p:txBody>
          <a:bodyPr>
            <a:normAutofit fontScale="92500" lnSpcReduction="10000"/>
          </a:bodyPr>
          <a:lstStyle/>
          <a:p>
            <a:pPr marL="609600" indent="-609600">
              <a:lnSpc>
                <a:spcPct val="80000"/>
              </a:lnSpc>
              <a:buFont typeface="Times New Roman" pitchFamily="18" charset="0"/>
              <a:buNone/>
            </a:pPr>
            <a:r>
              <a:rPr lang="ru-RU" dirty="0">
                <a:latin typeface="Times New Roman" pitchFamily="18" charset="0"/>
                <a:cs typeface="Times New Roman" pitchFamily="18" charset="0"/>
              </a:rPr>
              <a:t>7.Если кто – то из близких купил вещь, которая вам не понравилась:</a:t>
            </a:r>
          </a:p>
          <a:p>
            <a:pPr marL="609600" indent="-609600">
              <a:lnSpc>
                <a:spcPct val="80000"/>
              </a:lnSpc>
              <a:buFont typeface="Times New Roman" pitchFamily="18" charset="0"/>
              <a:buNone/>
            </a:pPr>
            <a:r>
              <a:rPr lang="ru-RU" dirty="0">
                <a:latin typeface="Times New Roman" pitchFamily="18" charset="0"/>
                <a:cs typeface="Times New Roman" pitchFamily="18" charset="0"/>
              </a:rPr>
              <a:t>       а) промолчу;</a:t>
            </a:r>
          </a:p>
          <a:p>
            <a:pPr marL="609600" indent="-609600">
              <a:lnSpc>
                <a:spcPct val="80000"/>
              </a:lnSpc>
              <a:buFont typeface="Times New Roman" pitchFamily="18" charset="0"/>
              <a:buNone/>
            </a:pPr>
            <a:r>
              <a:rPr lang="ru-RU" dirty="0">
                <a:latin typeface="Times New Roman" pitchFamily="18" charset="0"/>
                <a:cs typeface="Times New Roman" pitchFamily="18" charset="0"/>
              </a:rPr>
              <a:t>       б) ограничусь коротким тактичным комментарием;</a:t>
            </a:r>
          </a:p>
          <a:p>
            <a:pPr marL="609600" indent="-609600">
              <a:lnSpc>
                <a:spcPct val="80000"/>
              </a:lnSpc>
              <a:buFont typeface="Times New Roman" pitchFamily="18" charset="0"/>
              <a:buNone/>
            </a:pPr>
            <a:r>
              <a:rPr lang="ru-RU" dirty="0">
                <a:latin typeface="Times New Roman" pitchFamily="18" charset="0"/>
                <a:cs typeface="Times New Roman" pitchFamily="18" charset="0"/>
              </a:rPr>
              <a:t>       в) устрою скандал.</a:t>
            </a:r>
          </a:p>
          <a:p>
            <a:pPr marL="609600" indent="-609600">
              <a:lnSpc>
                <a:spcPct val="80000"/>
              </a:lnSpc>
              <a:buFont typeface="Times New Roman" pitchFamily="18" charset="0"/>
              <a:buNone/>
            </a:pPr>
            <a:r>
              <a:rPr lang="ru-RU" dirty="0">
                <a:latin typeface="Times New Roman" pitchFamily="18" charset="0"/>
                <a:cs typeface="Times New Roman" pitchFamily="18" charset="0"/>
              </a:rPr>
              <a:t> 8.Не повезло в лотерее. Как  вы к этому относитесь?</a:t>
            </a:r>
          </a:p>
          <a:p>
            <a:pPr marL="609600" indent="-609600">
              <a:lnSpc>
                <a:spcPct val="80000"/>
              </a:lnSpc>
              <a:buFont typeface="Times New Roman" pitchFamily="18" charset="0"/>
              <a:buNone/>
            </a:pPr>
            <a:r>
              <a:rPr lang="ru-RU" dirty="0">
                <a:latin typeface="Times New Roman" pitchFamily="18" charset="0"/>
                <a:cs typeface="Times New Roman" pitchFamily="18" charset="0"/>
              </a:rPr>
              <a:t>      а) постараюсь казаться равнодушным, но в душе дам себе слово никогда больше не участвовать в ней;</a:t>
            </a:r>
          </a:p>
          <a:p>
            <a:pPr marL="609600" indent="-609600">
              <a:lnSpc>
                <a:spcPct val="80000"/>
              </a:lnSpc>
              <a:buFont typeface="Times New Roman" pitchFamily="18" charset="0"/>
              <a:buNone/>
            </a:pPr>
            <a:r>
              <a:rPr lang="ru-RU" dirty="0">
                <a:latin typeface="Times New Roman" pitchFamily="18" charset="0"/>
                <a:cs typeface="Times New Roman" pitchFamily="18" charset="0"/>
              </a:rPr>
              <a:t>      б) не скрою досаду, но отнесусь к происшедшему с юмором, пообещав взять реванш.</a:t>
            </a:r>
          </a:p>
          <a:p>
            <a:pPr marL="609600" indent="-609600">
              <a:lnSpc>
                <a:spcPct val="80000"/>
              </a:lnSpc>
              <a:buFont typeface="Times New Roman" pitchFamily="18" charset="0"/>
              <a:buNone/>
            </a:pPr>
            <a:r>
              <a:rPr lang="ru-RU" dirty="0">
                <a:latin typeface="Times New Roman" pitchFamily="18" charset="0"/>
                <a:cs typeface="Times New Roman" pitchFamily="18" charset="0"/>
              </a:rPr>
              <a:t>      в) проигрыш надолго испортит настроение.</a:t>
            </a:r>
          </a:p>
          <a:p>
            <a:endParaRPr lang="ru-RU" dirty="0"/>
          </a:p>
        </p:txBody>
      </p:sp>
    </p:spTree>
    <p:extLst>
      <p:ext uri="{BB962C8B-B14F-4D97-AF65-F5344CB8AC3E}">
        <p14:creationId xmlns:p14="http://schemas.microsoft.com/office/powerpoint/2010/main" val="3673142668"/>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193800"/>
          </a:xfrm>
        </p:spPr>
        <p:txBody>
          <a:bodyPr>
            <a:normAutofit fontScale="90000"/>
          </a:bodyPr>
          <a:lstStyle/>
          <a:p>
            <a:endParaRPr lang="ru-RU" dirty="0"/>
          </a:p>
        </p:txBody>
      </p:sp>
      <p:sp>
        <p:nvSpPr>
          <p:cNvPr id="3" name="Объект 2"/>
          <p:cNvSpPr>
            <a:spLocks noGrp="1"/>
          </p:cNvSpPr>
          <p:nvPr>
            <p:ph idx="1"/>
          </p:nvPr>
        </p:nvSpPr>
        <p:spPr>
          <a:xfrm>
            <a:off x="971600" y="1340768"/>
            <a:ext cx="6911636" cy="4310293"/>
          </a:xfrm>
        </p:spPr>
        <p:txBody>
          <a:bodyPr>
            <a:normAutofit/>
          </a:bodyPr>
          <a:lstStyle/>
          <a:p>
            <a:pPr>
              <a:lnSpc>
                <a:spcPct val="80000"/>
              </a:lnSpc>
              <a:buFont typeface="Times New Roman" pitchFamily="18" charset="0"/>
              <a:buNone/>
            </a:pPr>
            <a:r>
              <a:rPr lang="ru-RU" dirty="0">
                <a:latin typeface="Times New Roman" pitchFamily="18" charset="0"/>
                <a:cs typeface="Times New Roman" pitchFamily="18" charset="0"/>
              </a:rPr>
              <a:t>Теперь подсчитайте набранные очки, исходя из того, что каждое «а» - 4 очка, «б» - 2, «в» - 0.</a:t>
            </a:r>
          </a:p>
          <a:p>
            <a:pPr>
              <a:lnSpc>
                <a:spcPct val="80000"/>
              </a:lnSpc>
              <a:buFont typeface="Times New Roman" pitchFamily="18" charset="0"/>
              <a:buNone/>
            </a:pPr>
            <a:endParaRPr lang="ru-RU" b="1" dirty="0">
              <a:latin typeface="Times New Roman" pitchFamily="18" charset="0"/>
              <a:cs typeface="Times New Roman" pitchFamily="18" charset="0"/>
            </a:endParaRPr>
          </a:p>
          <a:p>
            <a:pPr>
              <a:lnSpc>
                <a:spcPct val="80000"/>
              </a:lnSpc>
              <a:buFont typeface="Times New Roman" pitchFamily="18" charset="0"/>
              <a:buNone/>
            </a:pPr>
            <a:r>
              <a:rPr lang="ru-RU" b="1" dirty="0">
                <a:solidFill>
                  <a:srgbClr val="C00000"/>
                </a:solidFill>
                <a:latin typeface="Times New Roman" pitchFamily="18" charset="0"/>
                <a:cs typeface="Times New Roman" pitchFamily="18" charset="0"/>
              </a:rPr>
              <a:t>От 22 до 32 очков. Конфликтность не выражена. </a:t>
            </a:r>
            <a:r>
              <a:rPr lang="ru-RU" dirty="0">
                <a:latin typeface="Times New Roman" pitchFamily="18" charset="0"/>
                <a:cs typeface="Times New Roman" pitchFamily="18" charset="0"/>
              </a:rPr>
              <a:t>Вы тактичны и миролюбивы, ловко уходите от споров и конфликтов, избегаете критических ситуаций на работе и дома. Изречение « Платон мне друг, но истина дороже!» никогда не было вашим девизом. Может быть, поэтому вас иногда называют  приспособленцем. Наберись смелости, если обстоятельства требуют высказываться принципиально, невзирая на лица</a:t>
            </a:r>
            <a:r>
              <a:rPr lang="ru-RU" sz="1400" dirty="0">
                <a:latin typeface="Times New Roman" pitchFamily="18" charset="0"/>
                <a:cs typeface="Times New Roman" pitchFamily="18" charset="0"/>
              </a:rPr>
              <a:t>.</a:t>
            </a:r>
            <a:endParaRPr lang="ru-RU" sz="1400" b="1"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6771774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451178"/>
          </a:xfrm>
        </p:spPr>
        <p:txBody>
          <a:bodyPr>
            <a:normAutofit fontScale="90000"/>
          </a:bodyPr>
          <a:lstStyle/>
          <a:p>
            <a:endParaRPr lang="ru-RU"/>
          </a:p>
        </p:txBody>
      </p:sp>
      <p:sp>
        <p:nvSpPr>
          <p:cNvPr id="3" name="Объект 2"/>
          <p:cNvSpPr>
            <a:spLocks noGrp="1"/>
          </p:cNvSpPr>
          <p:nvPr>
            <p:ph idx="1"/>
          </p:nvPr>
        </p:nvSpPr>
        <p:spPr>
          <a:xfrm>
            <a:off x="971600" y="1196752"/>
            <a:ext cx="7128792" cy="4896544"/>
          </a:xfrm>
        </p:spPr>
        <p:txBody>
          <a:bodyPr>
            <a:normAutofit/>
          </a:bodyPr>
          <a:lstStyle/>
          <a:p>
            <a:pPr>
              <a:buFont typeface="Times New Roman" pitchFamily="18" charset="0"/>
              <a:buNone/>
              <a:defRPr/>
            </a:pPr>
            <a:endParaRPr lang="ru-RU" b="1" dirty="0">
              <a:solidFill>
                <a:srgbClr val="C00000"/>
              </a:solidFill>
              <a:latin typeface="Times New Roman" pitchFamily="18" charset="0"/>
              <a:cs typeface="Times New Roman" pitchFamily="18" charset="0"/>
            </a:endParaRPr>
          </a:p>
          <a:p>
            <a:pPr>
              <a:buFont typeface="Times New Roman" pitchFamily="18" charset="0"/>
              <a:buNone/>
              <a:defRPr/>
            </a:pPr>
            <a:r>
              <a:rPr lang="ru-RU" b="1" dirty="0">
                <a:solidFill>
                  <a:srgbClr val="C00000"/>
                </a:solidFill>
                <a:latin typeface="Times New Roman" pitchFamily="18" charset="0"/>
                <a:cs typeface="Times New Roman" pitchFamily="18" charset="0"/>
              </a:rPr>
              <a:t>От 12 до 20 очков. Конфликтность выражена слабо. </a:t>
            </a:r>
          </a:p>
          <a:p>
            <a:pPr>
              <a:buFont typeface="Times New Roman" pitchFamily="18" charset="0"/>
              <a:buNone/>
              <a:defRPr/>
            </a:pPr>
            <a:r>
              <a:rPr lang="ru-RU" b="1" dirty="0">
                <a:solidFill>
                  <a:srgbClr val="66FF33"/>
                </a:solidFill>
                <a:latin typeface="Times New Roman" pitchFamily="18" charset="0"/>
                <a:cs typeface="Times New Roman" pitchFamily="18" charset="0"/>
              </a:rPr>
              <a:t>    </a:t>
            </a:r>
            <a:r>
              <a:rPr lang="ru-RU" dirty="0">
                <a:latin typeface="Times New Roman" pitchFamily="18" charset="0"/>
                <a:cs typeface="Times New Roman" pitchFamily="18" charset="0"/>
              </a:rPr>
              <a:t>Вы слывёте человеком конфликтным. Но на самом деле конфликтуете, лишь если нет иного выхода и другие средства исчерпаны. Вы твёрдо отстаиваете своё мнение, не думая о том, как это отразиться на вашем служебном положении или приятельских отношениях. При этом не выходите  за рамки  корректности, не унижайтесь до оскорблений. Всё это вызывает к вам уважение.</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895475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152236"/>
          </a:xfrm>
        </p:spPr>
        <p:txBody>
          <a:bodyPr>
            <a:normAutofit fontScale="90000"/>
          </a:bodyPr>
          <a:lstStyle/>
          <a:p>
            <a:endParaRPr lang="ru-RU" dirty="0"/>
          </a:p>
        </p:txBody>
      </p:sp>
      <p:sp>
        <p:nvSpPr>
          <p:cNvPr id="3" name="Объект 2"/>
          <p:cNvSpPr>
            <a:spLocks noGrp="1"/>
          </p:cNvSpPr>
          <p:nvPr>
            <p:ph idx="1"/>
          </p:nvPr>
        </p:nvSpPr>
        <p:spPr>
          <a:xfrm>
            <a:off x="827584" y="1399309"/>
            <a:ext cx="7128792" cy="4323760"/>
          </a:xfrm>
        </p:spPr>
        <p:txBody>
          <a:bodyPr>
            <a:normAutofit/>
          </a:bodyPr>
          <a:lstStyle/>
          <a:p>
            <a:pPr marL="0" indent="0">
              <a:buNone/>
            </a:pPr>
            <a:r>
              <a:rPr lang="ru-RU" b="1" dirty="0">
                <a:solidFill>
                  <a:srgbClr val="C00000"/>
                </a:solidFill>
                <a:latin typeface="Times New Roman" pitchFamily="18" charset="0"/>
                <a:cs typeface="Times New Roman" pitchFamily="18" charset="0"/>
              </a:rPr>
              <a:t>До 10 очков.</a:t>
            </a:r>
            <a:r>
              <a:rPr lang="ru-RU" dirty="0">
                <a:solidFill>
                  <a:srgbClr val="C00000"/>
                </a:solidFill>
                <a:latin typeface="Times New Roman" pitchFamily="18" charset="0"/>
                <a:cs typeface="Times New Roman" pitchFamily="18" charset="0"/>
              </a:rPr>
              <a:t> </a:t>
            </a:r>
            <a:r>
              <a:rPr lang="ru-RU" b="1" dirty="0">
                <a:solidFill>
                  <a:srgbClr val="C00000"/>
                </a:solidFill>
                <a:latin typeface="Times New Roman" pitchFamily="18" charset="0"/>
                <a:cs typeface="Times New Roman" pitchFamily="18" charset="0"/>
              </a:rPr>
              <a:t>Явно выраженная конфликтность</a:t>
            </a:r>
            <a:r>
              <a:rPr lang="ru-RU" dirty="0">
                <a:solidFill>
                  <a:srgbClr val="C00000"/>
                </a:solidFill>
                <a:latin typeface="Times New Roman" pitchFamily="18" charset="0"/>
                <a:cs typeface="Times New Roman" pitchFamily="18" charset="0"/>
              </a:rPr>
              <a:t>. </a:t>
            </a:r>
          </a:p>
          <a:p>
            <a:pPr marL="0" indent="0">
              <a:buNone/>
            </a:pPr>
            <a:r>
              <a:rPr lang="ru-RU" dirty="0">
                <a:latin typeface="Times New Roman" pitchFamily="18" charset="0"/>
                <a:cs typeface="Times New Roman" pitchFamily="18" charset="0"/>
              </a:rPr>
              <a:t>Споры и конфликтность – это воздух, без которого вы не можете жить. Любите критиковать других, но если слышите замечания в свой адрес, можете « съесть живьём». Ваша критика – ради критики, а не для пользы дела. Очень трудно приходится тем, кто рядом с вами – на работе и дома. Ваша несдержанность и грубость отталкивает людей. Не поэтому ли у вас нет настоящих друзей? Словом, постарайтесь перебороть свой вздорный характер!</a:t>
            </a:r>
            <a:endParaRPr lang="ru-RU" b="1"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790606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331640" y="1385455"/>
            <a:ext cx="6196405" cy="4279205"/>
          </a:xfrm>
        </p:spPr>
        <p:txBody>
          <a:bodyPr/>
          <a:lstStyle/>
          <a:p>
            <a:pPr algn="r">
              <a:buNone/>
              <a:defRPr/>
            </a:pPr>
            <a:r>
              <a:rPr lang="ru-RU" sz="3200" b="1" dirty="0">
                <a:solidFill>
                  <a:srgbClr val="002060"/>
                </a:solidFill>
                <a:latin typeface="Times New Roman" pitchFamily="18" charset="0"/>
                <a:cs typeface="Times New Roman" pitchFamily="18" charset="0"/>
              </a:rPr>
              <a:t>«Умный человек найдёт выход  из любого положения. </a:t>
            </a:r>
          </a:p>
          <a:p>
            <a:pPr algn="r">
              <a:buNone/>
              <a:defRPr/>
            </a:pPr>
            <a:r>
              <a:rPr lang="ru-RU" sz="3200" b="1" dirty="0">
                <a:solidFill>
                  <a:srgbClr val="002060"/>
                </a:solidFill>
                <a:latin typeface="Times New Roman" pitchFamily="18" charset="0"/>
                <a:cs typeface="Times New Roman" pitchFamily="18" charset="0"/>
              </a:rPr>
              <a:t>Мудрый в этом положении не окажется».</a:t>
            </a:r>
          </a:p>
          <a:p>
            <a:pPr>
              <a:buNone/>
              <a:defRPr/>
            </a:pPr>
            <a:endParaRPr lang="ru-RU" sz="2000" b="1" dirty="0">
              <a:solidFill>
                <a:schemeClr val="bg1"/>
              </a:solidFill>
              <a:latin typeface="Times New Roman" pitchFamily="18" charset="0"/>
              <a:cs typeface="Times New Roman" pitchFamily="18" charset="0"/>
            </a:endParaRPr>
          </a:p>
          <a:p>
            <a:pPr algn="ctr">
              <a:buNone/>
              <a:defRPr/>
            </a:pP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Ю.Рихтер</a:t>
            </a:r>
            <a:r>
              <a:rPr lang="ru-RU" b="1" dirty="0">
                <a:solidFill>
                  <a:srgbClr val="002060"/>
                </a:solidFill>
                <a:latin typeface="Times New Roman" pitchFamily="18" charset="0"/>
                <a:cs typeface="Times New Roman" pitchFamily="18" charset="0"/>
              </a:rPr>
              <a:t> </a:t>
            </a:r>
          </a:p>
          <a:p>
            <a:endParaRPr lang="ru-RU" dirty="0"/>
          </a:p>
        </p:txBody>
      </p:sp>
    </p:spTree>
    <p:extLst>
      <p:ext uri="{BB962C8B-B14F-4D97-AF65-F5344CB8AC3E}">
        <p14:creationId xmlns:p14="http://schemas.microsoft.com/office/powerpoint/2010/main" val="23443461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1124744"/>
            <a:ext cx="6965245" cy="895323"/>
          </a:xfrm>
        </p:spPr>
        <p:txBody>
          <a:bodyPr>
            <a:noAutofit/>
          </a:bodyPr>
          <a:lstStyle/>
          <a:p>
            <a:r>
              <a:rPr lang="ru-RU" sz="3200" b="1" dirty="0">
                <a:solidFill>
                  <a:srgbClr val="FF0000"/>
                </a:solidFill>
              </a:rPr>
              <a:t>Педагогическая ситуация </a:t>
            </a:r>
            <a:br>
              <a:rPr lang="ru-RU" sz="3200" b="1" dirty="0">
                <a:solidFill>
                  <a:srgbClr val="FF0000"/>
                </a:solidFill>
              </a:rPr>
            </a:br>
            <a:r>
              <a:rPr lang="ru-RU" sz="3200" b="1" dirty="0">
                <a:solidFill>
                  <a:srgbClr val="FF0000"/>
                </a:solidFill>
              </a:rPr>
              <a:t>глубоко затрагивает две формы </a:t>
            </a:r>
            <a:br>
              <a:rPr lang="ru-RU" sz="3200" b="1" dirty="0">
                <a:solidFill>
                  <a:srgbClr val="FF0000"/>
                </a:solidFill>
              </a:rPr>
            </a:br>
            <a:r>
              <a:rPr lang="ru-RU" sz="3200" b="1" dirty="0">
                <a:solidFill>
                  <a:srgbClr val="FF0000"/>
                </a:solidFill>
              </a:rPr>
              <a:t>активности человека: </a:t>
            </a:r>
            <a:br>
              <a:rPr lang="ru-RU" sz="3200" dirty="0"/>
            </a:br>
            <a:endParaRPr lang="ru-RU" sz="3200" dirty="0"/>
          </a:p>
        </p:txBody>
      </p:sp>
      <p:sp>
        <p:nvSpPr>
          <p:cNvPr id="3" name="Объект 2"/>
          <p:cNvSpPr>
            <a:spLocks noGrp="1"/>
          </p:cNvSpPr>
          <p:nvPr>
            <p:ph idx="1"/>
          </p:nvPr>
        </p:nvSpPr>
        <p:spPr>
          <a:xfrm>
            <a:off x="1187624" y="2204863"/>
            <a:ext cx="6696744" cy="3518205"/>
          </a:xfrm>
        </p:spPr>
        <p:txBody>
          <a:bodyPr>
            <a:normAutofit/>
          </a:bodyPr>
          <a:lstStyle/>
          <a:p>
            <a:pPr>
              <a:buFont typeface="Arial" panose="020B0604020202020204" pitchFamily="34" charset="0"/>
              <a:buChar char="•"/>
            </a:pPr>
            <a:r>
              <a:rPr lang="ru-RU" sz="2800" dirty="0"/>
              <a:t> взаимодействие, т.е. видимое поведение;</a:t>
            </a:r>
          </a:p>
          <a:p>
            <a:pPr>
              <a:buFont typeface="Arial" panose="020B0604020202020204" pitchFamily="34" charset="0"/>
              <a:buChar char="•"/>
            </a:pPr>
            <a:r>
              <a:rPr lang="ru-RU" sz="2800" dirty="0"/>
              <a:t> взаимоотношения, т.е. скрытые от глаз психологические реальности (установки, ожидания, эмоциональные реакции).</a:t>
            </a:r>
          </a:p>
          <a:p>
            <a:endParaRPr lang="ru-RU" dirty="0"/>
          </a:p>
        </p:txBody>
      </p:sp>
    </p:spTree>
    <p:extLst>
      <p:ext uri="{BB962C8B-B14F-4D97-AF65-F5344CB8AC3E}">
        <p14:creationId xmlns:p14="http://schemas.microsoft.com/office/powerpoint/2010/main" val="1584771294"/>
      </p:ext>
    </p:extLst>
  </p:cSld>
  <p:clrMapOvr>
    <a:masterClrMapping/>
  </p:clrMapOvr>
  <p:transition spd="slow">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300" b="1" dirty="0">
                <a:solidFill>
                  <a:srgbClr val="FF0000"/>
                </a:solidFill>
                <a:latin typeface="Times New Roman" pitchFamily="18" charset="0"/>
                <a:cs typeface="Times New Roman" pitchFamily="18" charset="0"/>
              </a:rPr>
              <a:t>Р е ф л е к с и я </a:t>
            </a:r>
            <a:br>
              <a:rPr lang="ru-RU" dirty="0"/>
            </a:br>
            <a:endParaRPr lang="ru-RU" dirty="0"/>
          </a:p>
        </p:txBody>
      </p:sp>
      <p:sp>
        <p:nvSpPr>
          <p:cNvPr id="3" name="Объект 2"/>
          <p:cNvSpPr>
            <a:spLocks noGrp="1"/>
          </p:cNvSpPr>
          <p:nvPr>
            <p:ph idx="1"/>
          </p:nvPr>
        </p:nvSpPr>
        <p:spPr>
          <a:xfrm>
            <a:off x="1011382" y="1801091"/>
            <a:ext cx="7017002" cy="4225636"/>
          </a:xfrm>
        </p:spPr>
        <p:txBody>
          <a:bodyPr>
            <a:normAutofit lnSpcReduction="10000"/>
          </a:bodyPr>
          <a:lstStyle/>
          <a:p>
            <a:endParaRPr dirty="0"/>
          </a:p>
          <a:p>
            <a:pPr marL="0" indent="0">
              <a:buNone/>
            </a:pPr>
            <a:r>
              <a:rPr lang="ru-RU" dirty="0"/>
              <a:t>• сегодня я узнала… </a:t>
            </a:r>
          </a:p>
          <a:p>
            <a:pPr marL="0" indent="0">
              <a:buNone/>
            </a:pPr>
            <a:r>
              <a:rPr lang="ru-RU" dirty="0"/>
              <a:t>• было интересно… </a:t>
            </a:r>
          </a:p>
          <a:p>
            <a:pPr marL="0" indent="0">
              <a:buNone/>
            </a:pPr>
            <a:r>
              <a:rPr lang="ru-RU" dirty="0"/>
              <a:t>• было трудно… </a:t>
            </a:r>
          </a:p>
          <a:p>
            <a:pPr marL="0" indent="0">
              <a:buNone/>
            </a:pPr>
            <a:r>
              <a:rPr lang="ru-RU" dirty="0"/>
              <a:t>• я поняла, что… </a:t>
            </a:r>
          </a:p>
          <a:p>
            <a:pPr marL="0" indent="0">
              <a:buNone/>
            </a:pPr>
            <a:r>
              <a:rPr lang="ru-RU" dirty="0"/>
              <a:t>• теперь я смогу… </a:t>
            </a:r>
          </a:p>
          <a:p>
            <a:pPr marL="0" indent="0">
              <a:buNone/>
            </a:pPr>
            <a:r>
              <a:rPr lang="ru-RU" dirty="0"/>
              <a:t>• я приобрела… </a:t>
            </a:r>
          </a:p>
          <a:p>
            <a:pPr marL="0" indent="0">
              <a:buNone/>
            </a:pPr>
            <a:r>
              <a:rPr lang="ru-RU" dirty="0"/>
              <a:t>• я попробую… </a:t>
            </a:r>
          </a:p>
          <a:p>
            <a:pPr marL="0" indent="0">
              <a:buNone/>
            </a:pPr>
            <a:r>
              <a:rPr lang="ru-RU" dirty="0"/>
              <a:t>• меня удивило… </a:t>
            </a:r>
          </a:p>
          <a:p>
            <a:pPr marL="0" indent="0">
              <a:buNone/>
            </a:pPr>
            <a:r>
              <a:rPr lang="ru-RU" dirty="0"/>
              <a:t>• для жизни это мне… </a:t>
            </a:r>
          </a:p>
        </p:txBody>
      </p:sp>
    </p:spTree>
    <p:extLst>
      <p:ext uri="{BB962C8B-B14F-4D97-AF65-F5344CB8AC3E}">
        <p14:creationId xmlns:p14="http://schemas.microsoft.com/office/powerpoint/2010/main" val="1302410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1260599"/>
          </a:xfrm>
        </p:spPr>
        <p:txBody>
          <a:bodyPr>
            <a:normAutofit/>
          </a:bodyPr>
          <a:lstStyle/>
          <a:p>
            <a:endParaRPr lang="ru-RU" dirty="0"/>
          </a:p>
        </p:txBody>
      </p:sp>
      <p:sp>
        <p:nvSpPr>
          <p:cNvPr id="3" name="Объект 2"/>
          <p:cNvSpPr>
            <a:spLocks noGrp="1"/>
          </p:cNvSpPr>
          <p:nvPr>
            <p:ph idx="1"/>
          </p:nvPr>
        </p:nvSpPr>
        <p:spPr>
          <a:xfrm>
            <a:off x="720436" y="2119257"/>
            <a:ext cx="7379956" cy="3603812"/>
          </a:xfrm>
        </p:spPr>
        <p:txBody>
          <a:bodyPr>
            <a:normAutofit/>
          </a:bodyPr>
          <a:lstStyle/>
          <a:p>
            <a:endParaRPr dirty="0"/>
          </a:p>
          <a:p>
            <a:pPr marL="0" indent="0" algn="ctr">
              <a:buNone/>
            </a:pPr>
            <a:r>
              <a:rPr lang="ru-RU" sz="6600" dirty="0">
                <a:solidFill>
                  <a:srgbClr val="FF0000"/>
                </a:solidFill>
                <a:latin typeface="Times New Roman" pitchFamily="18" charset="0"/>
                <a:cs typeface="Times New Roman" pitchFamily="18" charset="0"/>
              </a:rPr>
              <a:t>У</a:t>
            </a:r>
            <a:r>
              <a:rPr lang="ru-RU" sz="6600" dirty="0">
                <a:latin typeface="Times New Roman" pitchFamily="18" charset="0"/>
                <a:cs typeface="Times New Roman" pitchFamily="18" charset="0"/>
              </a:rPr>
              <a:t>сп</a:t>
            </a:r>
            <a:r>
              <a:rPr lang="ru-RU" sz="6600" dirty="0">
                <a:solidFill>
                  <a:srgbClr val="FF0000"/>
                </a:solidFill>
                <a:latin typeface="Times New Roman" pitchFamily="18" charset="0"/>
                <a:cs typeface="Times New Roman" pitchFamily="18" charset="0"/>
              </a:rPr>
              <a:t>е</a:t>
            </a:r>
            <a:r>
              <a:rPr lang="ru-RU" sz="6600" dirty="0">
                <a:latin typeface="Times New Roman" pitchFamily="18" charset="0"/>
                <a:cs typeface="Times New Roman" pitchFamily="18" charset="0"/>
              </a:rPr>
              <a:t>х</a:t>
            </a:r>
            <a:r>
              <a:rPr lang="ru-RU" sz="6600" dirty="0">
                <a:solidFill>
                  <a:srgbClr val="FF0000"/>
                </a:solidFill>
                <a:latin typeface="Times New Roman" pitchFamily="18" charset="0"/>
                <a:cs typeface="Times New Roman" pitchFamily="18" charset="0"/>
              </a:rPr>
              <a:t>о</a:t>
            </a:r>
            <a:r>
              <a:rPr lang="ru-RU" sz="6600" dirty="0">
                <a:latin typeface="Times New Roman" pitchFamily="18" charset="0"/>
                <a:cs typeface="Times New Roman" pitchFamily="18" charset="0"/>
              </a:rPr>
              <a:t>в  вс</a:t>
            </a:r>
            <a:r>
              <a:rPr lang="ru-RU" sz="6600" dirty="0">
                <a:solidFill>
                  <a:srgbClr val="FF0000"/>
                </a:solidFill>
                <a:latin typeface="Times New Roman" pitchFamily="18" charset="0"/>
                <a:cs typeface="Times New Roman" pitchFamily="18" charset="0"/>
              </a:rPr>
              <a:t>е</a:t>
            </a:r>
            <a:r>
              <a:rPr lang="ru-RU" sz="6600" dirty="0">
                <a:latin typeface="Times New Roman" pitchFamily="18" charset="0"/>
                <a:cs typeface="Times New Roman" pitchFamily="18" charset="0"/>
              </a:rPr>
              <a:t>м ! </a:t>
            </a:r>
          </a:p>
          <a:p>
            <a:pPr marL="0" indent="0" algn="ctr">
              <a:buNone/>
            </a:pPr>
            <a:r>
              <a:rPr lang="ru-RU" sz="6600" dirty="0">
                <a:solidFill>
                  <a:srgbClr val="FF0000"/>
                </a:solidFill>
                <a:latin typeface="Times New Roman" pitchFamily="18" charset="0"/>
                <a:cs typeface="Times New Roman" pitchFamily="18" charset="0"/>
              </a:rPr>
              <a:t>У</a:t>
            </a:r>
            <a:r>
              <a:rPr lang="ru-RU" sz="6600" dirty="0">
                <a:latin typeface="Times New Roman" pitchFamily="18" charset="0"/>
                <a:cs typeface="Times New Roman" pitchFamily="18" charset="0"/>
              </a:rPr>
              <a:t>д</a:t>
            </a:r>
            <a:r>
              <a:rPr lang="ru-RU" sz="6600" dirty="0">
                <a:solidFill>
                  <a:srgbClr val="FF0000"/>
                </a:solidFill>
                <a:latin typeface="Times New Roman" pitchFamily="18" charset="0"/>
                <a:cs typeface="Times New Roman" pitchFamily="18" charset="0"/>
              </a:rPr>
              <a:t>а</a:t>
            </a:r>
            <a:r>
              <a:rPr lang="ru-RU" sz="6600" dirty="0">
                <a:latin typeface="Times New Roman" pitchFamily="18" charset="0"/>
                <a:cs typeface="Times New Roman" pitchFamily="18" charset="0"/>
              </a:rPr>
              <a:t>ч</a:t>
            </a:r>
            <a:r>
              <a:rPr lang="ru-RU" sz="6600" dirty="0">
                <a:solidFill>
                  <a:srgbClr val="FF0000"/>
                </a:solidFill>
                <a:latin typeface="Times New Roman" pitchFamily="18" charset="0"/>
                <a:cs typeface="Times New Roman" pitchFamily="18" charset="0"/>
              </a:rPr>
              <a:t>и</a:t>
            </a:r>
            <a:r>
              <a:rPr lang="ru-RU" sz="6600" dirty="0">
                <a:latin typeface="Times New Roman" pitchFamily="18" charset="0"/>
                <a:cs typeface="Times New Roman" pitchFamily="18" charset="0"/>
              </a:rPr>
              <a:t>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91" y="908720"/>
            <a:ext cx="7133309" cy="1553033"/>
          </a:xfrm>
          <a:prstGeom prst="rect">
            <a:avLst/>
          </a:prstGeom>
        </p:spPr>
      </p:pic>
    </p:spTree>
    <p:extLst>
      <p:ext uri="{BB962C8B-B14F-4D97-AF65-F5344CB8AC3E}">
        <p14:creationId xmlns:p14="http://schemas.microsoft.com/office/powerpoint/2010/main" val="24465949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623456"/>
            <a:ext cx="6965245" cy="1396612"/>
          </a:xfrm>
        </p:spPr>
        <p:txBody>
          <a:bodyPr>
            <a:noAutofit/>
          </a:bodyPr>
          <a:lstStyle/>
          <a:p>
            <a:r>
              <a:rPr lang="ru-RU" sz="4000" b="1" dirty="0">
                <a:solidFill>
                  <a:srgbClr val="FF0000"/>
                </a:solidFill>
              </a:rPr>
              <a:t>Три фазы протекания педагогической ситуации: </a:t>
            </a:r>
          </a:p>
        </p:txBody>
      </p:sp>
      <p:sp>
        <p:nvSpPr>
          <p:cNvPr id="3" name="Объект 2"/>
          <p:cNvSpPr>
            <a:spLocks noGrp="1"/>
          </p:cNvSpPr>
          <p:nvPr>
            <p:ph idx="1"/>
          </p:nvPr>
        </p:nvSpPr>
        <p:spPr>
          <a:xfrm>
            <a:off x="971600" y="1916832"/>
            <a:ext cx="7128792" cy="4104456"/>
          </a:xfrm>
        </p:spPr>
        <p:txBody>
          <a:bodyPr>
            <a:noAutofit/>
          </a:bodyPr>
          <a:lstStyle/>
          <a:p>
            <a:pPr marL="0" indent="0">
              <a:buNone/>
            </a:pPr>
            <a:r>
              <a:rPr lang="ru-RU" sz="1800" b="1" dirty="0">
                <a:solidFill>
                  <a:srgbClr val="002060"/>
                </a:solidFill>
              </a:rPr>
              <a:t>1-я фаза </a:t>
            </a:r>
            <a:r>
              <a:rPr lang="ru-RU" sz="1800" dirty="0"/>
              <a:t>– конфликтное острое начало с явным нарушением социально ценных норм и ценностей одним из участников  ситуации. </a:t>
            </a:r>
          </a:p>
          <a:p>
            <a:pPr marL="0" indent="0">
              <a:buNone/>
            </a:pPr>
            <a:r>
              <a:rPr lang="ru-RU" sz="1800" b="1" dirty="0">
                <a:solidFill>
                  <a:srgbClr val="002060"/>
                </a:solidFill>
              </a:rPr>
              <a:t>2-я фаза </a:t>
            </a:r>
            <a:r>
              <a:rPr lang="ru-RU" sz="1800" dirty="0"/>
              <a:t>– ответная реакция «соперника», от формы и содержания которой зависит исход противоборства, и, самое главное, - последствия, т.е. направление перестройки сложившихся ранее отношений. Носит стресс генный характер </a:t>
            </a:r>
          </a:p>
          <a:p>
            <a:pPr marL="0" indent="0">
              <a:buNone/>
            </a:pPr>
            <a:r>
              <a:rPr lang="ru-RU" sz="1800" dirty="0"/>
              <a:t>(ставит под угрозу честь личности; дефицит времени и информации сокращает возможность достойного ответа и т.д.). </a:t>
            </a:r>
          </a:p>
          <a:p>
            <a:pPr marL="0" indent="0">
              <a:buNone/>
            </a:pPr>
            <a:r>
              <a:rPr lang="ru-RU" sz="1800" b="1" dirty="0">
                <a:solidFill>
                  <a:srgbClr val="002060"/>
                </a:solidFill>
              </a:rPr>
              <a:t>3-я фаза </a:t>
            </a:r>
            <a:r>
              <a:rPr lang="ru-RU" sz="1800" dirty="0"/>
              <a:t>– относительно быстрое и радикальное изменение бытующих норм и ценностей (иногда вплоть до разрушения отдельных норм) в двух различных направлениях – улучшения или ухудшения ранее сложившихся отношений.</a:t>
            </a:r>
          </a:p>
        </p:txBody>
      </p:sp>
    </p:spTree>
    <p:extLst>
      <p:ext uri="{BB962C8B-B14F-4D97-AF65-F5344CB8AC3E}">
        <p14:creationId xmlns:p14="http://schemas.microsoft.com/office/powerpoint/2010/main" val="368934125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463040" y="1177636"/>
            <a:ext cx="6196405" cy="4545433"/>
          </a:xfrm>
        </p:spPr>
        <p:txBody>
          <a:bodyPr>
            <a:noAutofit/>
          </a:bodyPr>
          <a:lstStyle/>
          <a:p>
            <a:pPr marL="0" indent="0" algn="ctr">
              <a:buNone/>
            </a:pPr>
            <a:r>
              <a:rPr lang="ru-RU" sz="3600" dirty="0"/>
              <a:t>Педагогические последствия, </a:t>
            </a:r>
          </a:p>
          <a:p>
            <a:pPr marL="0" indent="0" algn="ctr">
              <a:buNone/>
            </a:pPr>
            <a:r>
              <a:rPr lang="ru-RU" sz="3600" dirty="0"/>
              <a:t>благодаря третьей фазе, </a:t>
            </a:r>
          </a:p>
          <a:p>
            <a:pPr marL="0" indent="0" algn="ctr">
              <a:buNone/>
            </a:pPr>
            <a:r>
              <a:rPr lang="ru-RU" sz="3600" dirty="0"/>
              <a:t>бывают как положительные, </a:t>
            </a:r>
          </a:p>
          <a:p>
            <a:pPr marL="0" indent="0" algn="ctr">
              <a:buNone/>
            </a:pPr>
            <a:r>
              <a:rPr lang="ru-RU" sz="3600" dirty="0"/>
              <a:t>так и отрицательные</a:t>
            </a:r>
          </a:p>
        </p:txBody>
      </p:sp>
    </p:spTree>
    <p:extLst>
      <p:ext uri="{BB962C8B-B14F-4D97-AF65-F5344CB8AC3E}">
        <p14:creationId xmlns:p14="http://schemas.microsoft.com/office/powerpoint/2010/main" val="16861295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463040" y="872836"/>
            <a:ext cx="6196405" cy="4850233"/>
          </a:xfrm>
        </p:spPr>
        <p:txBody>
          <a:bodyPr>
            <a:normAutofit/>
          </a:bodyPr>
          <a:lstStyle/>
          <a:p>
            <a:pPr marL="0" indent="0" algn="ctr">
              <a:buNone/>
            </a:pPr>
            <a:r>
              <a:rPr lang="ru-RU" dirty="0"/>
              <a:t>Трудные педагогические ситуации </a:t>
            </a:r>
          </a:p>
          <a:p>
            <a:pPr marL="0" indent="0" algn="ctr">
              <a:buNone/>
            </a:pPr>
            <a:r>
              <a:rPr lang="ru-RU" dirty="0"/>
              <a:t>возникают </a:t>
            </a:r>
          </a:p>
          <a:p>
            <a:pPr marL="0" indent="0" algn="ctr">
              <a:buNone/>
            </a:pPr>
            <a:r>
              <a:rPr lang="ru-RU" sz="3200" b="1" dirty="0">
                <a:solidFill>
                  <a:srgbClr val="C00000"/>
                </a:solidFill>
              </a:rPr>
              <a:t>и у опытных, </a:t>
            </a:r>
          </a:p>
          <a:p>
            <a:pPr marL="0" indent="0" algn="ctr">
              <a:buNone/>
            </a:pPr>
            <a:r>
              <a:rPr lang="ru-RU" sz="3200" b="1" dirty="0">
                <a:solidFill>
                  <a:srgbClr val="C00000"/>
                </a:solidFill>
              </a:rPr>
              <a:t>и у начинающих </a:t>
            </a:r>
          </a:p>
          <a:p>
            <a:pPr marL="0" indent="0" algn="ctr">
              <a:buNone/>
            </a:pPr>
            <a:r>
              <a:rPr lang="ru-RU" sz="3200" b="1" dirty="0">
                <a:solidFill>
                  <a:srgbClr val="C00000"/>
                </a:solidFill>
              </a:rPr>
              <a:t>преподавателей.</a:t>
            </a:r>
            <a:r>
              <a:rPr lang="ru-RU" sz="3200" dirty="0">
                <a:solidFill>
                  <a:srgbClr val="C00000"/>
                </a:solidFill>
              </a:rPr>
              <a:t> </a:t>
            </a:r>
          </a:p>
          <a:p>
            <a:pPr marL="0" indent="0" algn="ctr">
              <a:buNone/>
            </a:pPr>
            <a:r>
              <a:rPr lang="ru-RU" dirty="0"/>
              <a:t>Они отражают глубинные </a:t>
            </a:r>
          </a:p>
          <a:p>
            <a:pPr marL="0" indent="0" algn="ctr">
              <a:buNone/>
            </a:pPr>
            <a:r>
              <a:rPr lang="ru-RU" dirty="0"/>
              <a:t>психологические процессы в </a:t>
            </a:r>
          </a:p>
          <a:p>
            <a:pPr marL="0" indent="0" algn="ctr">
              <a:buNone/>
            </a:pPr>
            <a:r>
              <a:rPr lang="ru-RU" dirty="0"/>
              <a:t>учебной среде: особенно в слое </a:t>
            </a:r>
          </a:p>
          <a:p>
            <a:pPr marL="0" indent="0" algn="ctr">
              <a:buNone/>
            </a:pPr>
            <a:r>
              <a:rPr lang="ru-RU" dirty="0"/>
              <a:t>взаимоотношений педагогов и </a:t>
            </a:r>
          </a:p>
          <a:p>
            <a:pPr marL="0" indent="0" algn="ctr">
              <a:buNone/>
            </a:pPr>
            <a:r>
              <a:rPr lang="ru-RU" dirty="0"/>
              <a:t>школьного коллектива.</a:t>
            </a:r>
          </a:p>
        </p:txBody>
      </p:sp>
    </p:spTree>
    <p:extLst>
      <p:ext uri="{BB962C8B-B14F-4D97-AF65-F5344CB8AC3E}">
        <p14:creationId xmlns:p14="http://schemas.microsoft.com/office/powerpoint/2010/main" val="103850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463040" y="764704"/>
            <a:ext cx="6196405" cy="5256584"/>
          </a:xfrm>
        </p:spPr>
        <p:txBody>
          <a:bodyPr>
            <a:noAutofit/>
          </a:bodyPr>
          <a:lstStyle/>
          <a:p>
            <a:pPr marL="0" indent="0" algn="ctr">
              <a:buNone/>
            </a:pPr>
            <a:r>
              <a:rPr lang="ru-RU" sz="3600" dirty="0">
                <a:solidFill>
                  <a:srgbClr val="FF0000"/>
                </a:solidFill>
              </a:rPr>
              <a:t>Очень важно </a:t>
            </a:r>
          </a:p>
          <a:p>
            <a:pPr marL="0" indent="0" algn="ctr">
              <a:buNone/>
            </a:pPr>
            <a:r>
              <a:rPr lang="ru-RU" sz="3600" dirty="0">
                <a:solidFill>
                  <a:srgbClr val="FF0000"/>
                </a:solidFill>
              </a:rPr>
              <a:t>для педагога </a:t>
            </a:r>
          </a:p>
          <a:p>
            <a:pPr marL="0" indent="0" algn="ctr">
              <a:buNone/>
            </a:pPr>
            <a:r>
              <a:rPr lang="ru-RU" sz="3600" dirty="0">
                <a:solidFill>
                  <a:srgbClr val="FF0000"/>
                </a:solidFill>
              </a:rPr>
              <a:t>выйти из конфликтной </a:t>
            </a:r>
          </a:p>
          <a:p>
            <a:pPr marL="0" indent="0" algn="ctr">
              <a:buNone/>
            </a:pPr>
            <a:r>
              <a:rPr lang="ru-RU" sz="3600" dirty="0">
                <a:solidFill>
                  <a:srgbClr val="FF0000"/>
                </a:solidFill>
              </a:rPr>
              <a:t>ситуации </a:t>
            </a:r>
          </a:p>
          <a:p>
            <a:pPr marL="0" indent="0" algn="ctr">
              <a:buNone/>
            </a:pPr>
            <a:r>
              <a:rPr lang="ru-RU" sz="3600" dirty="0">
                <a:solidFill>
                  <a:srgbClr val="FF0000"/>
                </a:solidFill>
              </a:rPr>
              <a:t>с достоинством </a:t>
            </a:r>
          </a:p>
          <a:p>
            <a:pPr marL="0" indent="0" algn="ctr">
              <a:buNone/>
            </a:pPr>
            <a:r>
              <a:rPr lang="ru-RU" sz="3600" dirty="0">
                <a:solidFill>
                  <a:srgbClr val="FF0000"/>
                </a:solidFill>
              </a:rPr>
              <a:t>и творческим удовлетворением </a:t>
            </a:r>
          </a:p>
          <a:p>
            <a:pPr marL="0" indent="0" algn="ctr">
              <a:buNone/>
            </a:pPr>
            <a:r>
              <a:rPr lang="ru-RU" sz="3600" dirty="0">
                <a:solidFill>
                  <a:srgbClr val="FF0000"/>
                </a:solidFill>
              </a:rPr>
              <a:t>своей работой.</a:t>
            </a:r>
          </a:p>
        </p:txBody>
      </p:sp>
    </p:spTree>
    <p:extLst>
      <p:ext uri="{BB962C8B-B14F-4D97-AF65-F5344CB8AC3E}">
        <p14:creationId xmlns:p14="http://schemas.microsoft.com/office/powerpoint/2010/main" val="3375304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Arial Unicode MS"/>
      </a:majorFont>
      <a:minorFont>
        <a:latin typeface="Verdana"/>
        <a:ea typeface=""/>
        <a:cs typeface="Arial Unicode M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pitchFamily="32"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685</TotalTime>
  <Words>3895</Words>
  <Application>Microsoft Office PowerPoint</Application>
  <PresentationFormat>Экран (4:3)</PresentationFormat>
  <Paragraphs>375</Paragraphs>
  <Slides>51</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51</vt:i4>
      </vt:variant>
    </vt:vector>
  </HeadingPairs>
  <TitlesOfParts>
    <vt:vector size="62" baseType="lpstr">
      <vt:lpstr>Arial</vt:lpstr>
      <vt:lpstr>Arial Unicode MS</vt:lpstr>
      <vt:lpstr>Brush Script MT</vt:lpstr>
      <vt:lpstr>Calibri</vt:lpstr>
      <vt:lpstr>Constantia</vt:lpstr>
      <vt:lpstr>Franklin Gothic Book</vt:lpstr>
      <vt:lpstr>Rage Italic</vt:lpstr>
      <vt:lpstr>Times New Roman</vt:lpstr>
      <vt:lpstr>Verdana</vt:lpstr>
      <vt:lpstr>Кнопка</vt:lpstr>
      <vt:lpstr>1_Оформление по умолчанию</vt:lpstr>
      <vt:lpstr>        Трудная ситуация на уроке  и выход из неё.  Заместитель директора по УВР  МОАУ «Покровская СОШ»  Новосергиевского района Светлана Васильевна Трегубенко  январь2021 года </vt:lpstr>
      <vt:lpstr>Процесс обучения – это не просто обмен знаниями между их носителем  (учителем) и получателем (учеником).</vt:lpstr>
      <vt:lpstr>Вот они главные истины эти:  поздно заметили… Поздно учли.  Нет! Не рождаются трудными дети!  Просто им вовремя не помогли.  С. Давидович </vt:lpstr>
      <vt:lpstr>Презентация PowerPoint</vt:lpstr>
      <vt:lpstr>Педагогическая ситуация  глубоко затрагивает две формы  активности человека:  </vt:lpstr>
      <vt:lpstr>Три фазы протекания педагогической ситуации: </vt:lpstr>
      <vt:lpstr>Презентация PowerPoint</vt:lpstr>
      <vt:lpstr>Презентация PowerPoint</vt:lpstr>
      <vt:lpstr>Презентация PowerPoint</vt:lpstr>
      <vt:lpstr>Причины конфликтов  «Учитель – ученик»</vt:lpstr>
      <vt:lpstr>Презентация PowerPoint</vt:lpstr>
      <vt:lpstr>Трудная ситуация 1.</vt:lpstr>
      <vt:lpstr>Рекомендации</vt:lpstr>
      <vt:lpstr>Трудная ситуация 2.</vt:lpstr>
      <vt:lpstr>Рекомендации</vt:lpstr>
      <vt:lpstr>Трудная ситуация 3.</vt:lpstr>
      <vt:lpstr>Рекомендации</vt:lpstr>
      <vt:lpstr>Трудная ситуация 4.</vt:lpstr>
      <vt:lpstr>Рекомендации</vt:lpstr>
      <vt:lpstr>Стратегии поведения в конфликтных ситуаций: </vt:lpstr>
      <vt:lpstr>Презентация PowerPoint</vt:lpstr>
      <vt:lpstr>Презентация PowerPoint</vt:lpstr>
      <vt:lpstr>Надо любить и уважать детей,  но в то же время надо объяснять  границы дозволенного.  В.Гальперин  </vt:lpstr>
      <vt:lpstr>Презентация PowerPoint</vt:lpstr>
      <vt:lpstr>Ситуация 1  Вы приступили к проведению урока, все ученики  успокоились, настала тишина, и вдруг кто-то громко засмеялся. Когда вы, не успев ничего сказать, вопросительно и удивленно посмотрели на ученика, который засмеялся, он, смотря вам прямо в глаза, заявил: «Мне всегда смешно глядеть на вас, и хочется смеяться, когда вы начинаете вести занятия». Как вы отреагируете на это? Выберите и отметьте подходящий вариант словесной реакции из числа предложенных ниже.  </vt:lpstr>
      <vt:lpstr>Ситуация 2  В самом начале занятия или уже после того, как вы  провели несколько занятий, ученик заявляет вам: «Я не думаю, что вы, как педагог, сможете нас чему-то  научить».  </vt:lpstr>
      <vt:lpstr>   Ситуация 3  Учитель дает ученице задание, а та не хочет его выполнять и при этом заявляет: «Я не хочу это делать!»  Какой должна быть реакция педагога?  </vt:lpstr>
      <vt:lpstr>Ситуация 4  Ученик зашел на урок, опоздав на 5 мин.,  объясняя, что не слышал звонка и т.п. Это  происходит систематически. Реакция  педагога:  </vt:lpstr>
      <vt:lpstr>Ситуация 5  Ученик  на уроке постоянно отвлекается на сотовый телефон (переписывается или играет и т.п.).  Реакция педагога:  </vt:lpstr>
      <vt:lpstr>Ситуация 6  Ученик, увидев учителя, когда тот вошел в кабинет, говорит ему: «Вы выглядите очень усталым и утомленным».  Как на это должен отреагировать педагог?  </vt:lpstr>
      <vt:lpstr> Ситуация 7  «Я чувствую, что занятия, которые вы ведете, не  помогают мне», — говорит ученик и добавляет: «Я  вообще думаю бросить занятия».  Как на это  должен отреагировать учитель?  </vt:lpstr>
      <vt:lpstr>Ситуация 8  Ученик говорит учителю: «Я снова забыл принести тетрадь (выполнить домашнее задание и т.п.)».  Как  следует на это отреагировать?  </vt:lpstr>
      <vt:lpstr>Ситуация 9  Ученик  в разговоре с учителем говорит ему: «Я хотел бы, чтобы вы относились ко мне лучше, чем к другим ученикам».  Как должен ответить педагог на такую  просьбу?  </vt:lpstr>
      <vt:lpstr>Ситуация 10  Ученик, явно демонстрируя свое плохое  отношение к кому-либо из товарищей по классу, говорит: «Я не хочу учиться вместе с ним».  Как на это должен отреагировать  педагог?  </vt:lpstr>
      <vt:lpstr>Советы педагогу: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 </vt:lpstr>
      <vt:lpstr>Тест «Оцените уровень  своей конфликтности»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 е ф л е к с и я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Трудная ситуация  на уроке  и выход из нее.</dc:title>
  <dc:creator>Я</dc:creator>
  <cp:lastModifiedBy>Svetlana</cp:lastModifiedBy>
  <cp:revision>32</cp:revision>
  <dcterms:created xsi:type="dcterms:W3CDTF">2017-05-10T18:46:27Z</dcterms:created>
  <dcterms:modified xsi:type="dcterms:W3CDTF">2021-01-15T10:00:31Z</dcterms:modified>
</cp:coreProperties>
</file>